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86" r:id="rId3"/>
    <p:sldId id="418" r:id="rId4"/>
    <p:sldId id="413" r:id="rId5"/>
    <p:sldId id="414" r:id="rId6"/>
    <p:sldId id="415" r:id="rId7"/>
    <p:sldId id="416" r:id="rId8"/>
    <p:sldId id="436" r:id="rId9"/>
    <p:sldId id="419" r:id="rId10"/>
    <p:sldId id="420" r:id="rId11"/>
    <p:sldId id="421" r:id="rId12"/>
    <p:sldId id="440" r:id="rId13"/>
    <p:sldId id="441" r:id="rId14"/>
    <p:sldId id="422" r:id="rId15"/>
    <p:sldId id="423" r:id="rId16"/>
    <p:sldId id="438" r:id="rId17"/>
    <p:sldId id="424" r:id="rId18"/>
    <p:sldId id="425" r:id="rId19"/>
    <p:sldId id="444" r:id="rId20"/>
    <p:sldId id="426" r:id="rId21"/>
    <p:sldId id="427" r:id="rId22"/>
    <p:sldId id="442" r:id="rId23"/>
    <p:sldId id="429" r:id="rId24"/>
    <p:sldId id="431" r:id="rId25"/>
    <p:sldId id="430" r:id="rId26"/>
    <p:sldId id="439" r:id="rId27"/>
    <p:sldId id="443" r:id="rId28"/>
    <p:sldId id="445" r:id="rId29"/>
    <p:sldId id="446" r:id="rId30"/>
    <p:sldId id="433" r:id="rId31"/>
    <p:sldId id="435" r:id="rId32"/>
    <p:sldId id="434" r:id="rId33"/>
    <p:sldId id="29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4BE1"/>
    <a:srgbClr val="FAC832"/>
    <a:srgbClr val="4B4B4B"/>
    <a:srgbClr val="942092"/>
    <a:srgbClr val="4472C4"/>
    <a:srgbClr val="EDB402"/>
    <a:srgbClr val="AEF761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37" autoAdjust="0"/>
    <p:restoredTop sz="74856" autoAdjust="0"/>
  </p:normalViewPr>
  <p:slideViewPr>
    <p:cSldViewPr snapToGrid="0" snapToObjects="1">
      <p:cViewPr varScale="1">
        <p:scale>
          <a:sx n="87" d="100"/>
          <a:sy n="87" d="100"/>
        </p:scale>
        <p:origin x="8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938B3-003C-4ECF-AB2D-34C8C87702F7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8F96B-43C6-4E5F-8A42-69AC5C7DB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262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5E81E-57C3-5046-B9EC-9EE8B1D063CF}" type="datetimeFigureOut">
              <a:rPr kumimoji="1" lang="zh-CN" altLang="en-US" smtClean="0"/>
              <a:t>2021/8/31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BAD17-AB1D-DA4B-AE07-433BF2AAC4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1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8351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先了解下基本架构：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最上层是高可用</a:t>
            </a:r>
            <a:r>
              <a:rPr kumimoji="1" lang="en-US" altLang="zh-CN" dirty="0" err="1" smtClean="0"/>
              <a:t>codebuild</a:t>
            </a:r>
            <a:r>
              <a:rPr kumimoji="1" lang="zh-CN" altLang="en-US" dirty="0" smtClean="0"/>
              <a:t>服务集群，用来处理构建上层逻辑，它接受上游的构建事件后，通过镜像来生成构建环境，并对任务的调度来做决策，在合适的时间，把任务往下发送到整齐的</a:t>
            </a:r>
            <a:r>
              <a:rPr kumimoji="1" lang="en-US" altLang="zh-CN" dirty="0" smtClean="0"/>
              <a:t>agent</a:t>
            </a:r>
            <a:r>
              <a:rPr kumimoji="1" lang="zh-CN" altLang="en-US" dirty="0" smtClean="0"/>
              <a:t>执行机器中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下一层是</a:t>
            </a:r>
            <a:r>
              <a:rPr kumimoji="1" lang="en-US" altLang="zh-CN" dirty="0" err="1" smtClean="0"/>
              <a:t>jenkins</a:t>
            </a:r>
            <a:r>
              <a:rPr kumimoji="1" lang="en-US" altLang="zh-CN" dirty="0" smtClean="0"/>
              <a:t>-master</a:t>
            </a:r>
            <a:r>
              <a:rPr kumimoji="1" lang="zh-CN" altLang="en-US" dirty="0" smtClean="0"/>
              <a:t>主备，这块用于</a:t>
            </a:r>
            <a:r>
              <a:rPr kumimoji="1" lang="en-US" altLang="zh-CN" dirty="0" smtClean="0"/>
              <a:t>agent</a:t>
            </a:r>
            <a:r>
              <a:rPr kumimoji="1" lang="zh-CN" altLang="en-US" dirty="0" smtClean="0"/>
              <a:t>集群的管理；我们对其做了去状态化后，它可以支持故障秒级切换；目前以我们的机器性能，可以支持</a:t>
            </a:r>
            <a:r>
              <a:rPr kumimoji="1" lang="en-US" altLang="zh-CN" dirty="0" smtClean="0"/>
              <a:t>200+</a:t>
            </a:r>
            <a:r>
              <a:rPr kumimoji="1" lang="zh-CN" altLang="en-US" dirty="0" smtClean="0"/>
              <a:t>任务的并发执行管理；我们的分布式高可用也在研发中，预计上线后，将可突破瓶颈，支持数倍的并发上限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最下面一层，是我们的高性能</a:t>
            </a:r>
            <a:r>
              <a:rPr kumimoji="1" lang="en-US" altLang="zh-CN" dirty="0" smtClean="0"/>
              <a:t>agent</a:t>
            </a:r>
            <a:r>
              <a:rPr kumimoji="1" lang="zh-CN" altLang="en-US" dirty="0" smtClean="0"/>
              <a:t>集群，采用定制的高性能构建机，可采用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或者物理机构建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同时我们有配套的制品元数据服务，用于接受制品数据上报，和安全检测的结果上包</a:t>
            </a:r>
            <a:endParaRPr kumimoji="1"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1243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左边：定制接口方式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优点：业务用的很爽（不用管，学习成本低）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缺点：对业务黑盒，不好自行排除问题；每种类型都要单独维护一套，不通用，维护成本高，不符合高效的要求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右边：以直接用</a:t>
            </a:r>
            <a:r>
              <a:rPr kumimoji="1" lang="en-US" altLang="zh-CN" dirty="0" err="1" smtClean="0"/>
              <a:t>jenkins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gitlab</a:t>
            </a:r>
            <a:r>
              <a:rPr kumimoji="1" lang="en-US" altLang="zh-CN" dirty="0" smtClean="0"/>
              <a:t>-ci</a:t>
            </a:r>
            <a:r>
              <a:rPr kumimoji="1" lang="zh-CN" altLang="en-US" dirty="0" smtClean="0"/>
              <a:t>为主的纯命令方式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优点：白盒、扩展性高，可自给自足，很符合</a:t>
            </a:r>
            <a:r>
              <a:rPr kumimoji="1" lang="en-US" altLang="zh-CN" dirty="0" err="1" smtClean="0"/>
              <a:t>devops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缺点：学习成本巨高，需要团队专人来做维护，是很多团队不能接受的，同样不符合我们的要求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这两种方式，一个太死、一个太灵活，都是很难把输入输出标准化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baseline="0" dirty="0" smtClean="0"/>
              <a:t>      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0563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我们的方案是，构建规范：构建环境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构建逻辑的统一封装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本质上，是对纯命令的做进一步抽象，把细节问题隐藏，让用户只需要关系核心点。就能在保证足够灵活性的同时，又可以控制好流程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这样的方式在</a:t>
            </a:r>
            <a:r>
              <a:rPr kumimoji="1" lang="en-US" altLang="zh-CN" dirty="0" err="1" smtClean="0"/>
              <a:t>aws</a:t>
            </a:r>
            <a:r>
              <a:rPr kumimoji="1" lang="zh-CN" altLang="en-US" dirty="0" smtClean="0"/>
              <a:t>上面很成功，所以我把它</a:t>
            </a:r>
            <a:r>
              <a:rPr kumimoji="1" lang="en-US" altLang="zh-CN" dirty="0" smtClean="0"/>
              <a:t>copy</a:t>
            </a:r>
            <a:r>
              <a:rPr kumimoji="1" lang="zh-CN" altLang="en-US" dirty="0" smtClean="0"/>
              <a:t>过来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以一份</a:t>
            </a:r>
            <a:r>
              <a:rPr kumimoji="1" lang="en-US" altLang="zh-CN" dirty="0" smtClean="0"/>
              <a:t>java </a:t>
            </a:r>
            <a:r>
              <a:rPr kumimoji="1" lang="en-US" altLang="zh-CN" dirty="0" err="1" smtClean="0"/>
              <a:t>mvn</a:t>
            </a:r>
            <a:r>
              <a:rPr kumimoji="1" lang="zh-CN" altLang="en-US" dirty="0" smtClean="0"/>
              <a:t>为例，定义了</a:t>
            </a:r>
            <a:r>
              <a:rPr kumimoji="1" lang="en-US" altLang="zh-CN" dirty="0" smtClean="0"/>
              <a:t>runtime</a:t>
            </a:r>
            <a:r>
              <a:rPr kumimoji="1" lang="zh-CN" altLang="en-US" dirty="0" smtClean="0"/>
              <a:t>：就能帮你选择资源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通过</a:t>
            </a:r>
            <a:r>
              <a:rPr kumimoji="1" lang="en-US" altLang="zh-CN" dirty="0" err="1" smtClean="0"/>
              <a:t>os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install</a:t>
            </a:r>
            <a:r>
              <a:rPr kumimoji="1" lang="zh-CN" altLang="en-US" dirty="0" smtClean="0"/>
              <a:t>部分就可以自定义构建环境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 smtClean="0"/>
              <a:t>comands</a:t>
            </a:r>
            <a:r>
              <a:rPr kumimoji="1" lang="zh-CN" altLang="en-US" dirty="0" smtClean="0"/>
              <a:t>可以任意编写构建逻辑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artifact</a:t>
            </a:r>
            <a:r>
              <a:rPr kumimoji="1" lang="zh-CN" altLang="en-US" dirty="0" smtClean="0"/>
              <a:t>定义用来定义制品输出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清晰明了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当然，考虑到有部分同学，不想过多了解规则，我们也提供了模板，能让你接入时间仅需分钟级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9156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构建资源管理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一般都是非托管（即自己提供机器挂载）和托管（选择服务方提供的机器）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非托管（提供的机器可能会存在各种情况，最典型的就是环境不够纯粹，导致打包有问题、依赖有问题，最终包质量不好控制）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所以我们选择完全托管的方式，并且屏蔽了手动选择资源的过程</a:t>
            </a:r>
            <a:endParaRPr kumimoji="1"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5767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任务进来，进入到调度服务，调度服务根据构建配置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资源负载，选择启动时间、和需要使用的资源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然后发到</a:t>
            </a:r>
            <a:r>
              <a:rPr kumimoji="1" lang="en-US" altLang="zh-CN" dirty="0" err="1" smtClean="0"/>
              <a:t>jenkins</a:t>
            </a:r>
            <a:r>
              <a:rPr kumimoji="1" lang="zh-CN" altLang="en-US" dirty="0" smtClean="0"/>
              <a:t>，再发到具体的集群资源中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资源我们会按照性能做大的划分，构建用的都是高性能资源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分为几个组成：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 smtClean="0"/>
              <a:t>ios</a:t>
            </a:r>
            <a:r>
              <a:rPr kumimoji="1" lang="zh-CN" altLang="en-US" dirty="0" smtClean="0"/>
              <a:t>或</a:t>
            </a:r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高性能物理机，用来执行对应类型构建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 smtClean="0"/>
              <a:t>linux</a:t>
            </a:r>
            <a:r>
              <a:rPr kumimoji="1" lang="zh-CN" altLang="en-US" dirty="0" smtClean="0"/>
              <a:t>高性能集群，执行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java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c++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noejs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go</a:t>
            </a:r>
            <a:r>
              <a:rPr kumimoji="1" lang="zh-CN" altLang="en-US" dirty="0" smtClean="0"/>
              <a:t>等普通构建，动态生成镜像起容器构建，确保足够的并发可以让任务马上调度无需排队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针对一些关键服务，我们提供了专属集群来进一步保障构建效率和稳定性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至于较低性能资源，来自普通性能的机器，或者</a:t>
            </a:r>
            <a:r>
              <a:rPr kumimoji="1" lang="en-US" altLang="zh-CN" dirty="0" smtClean="0"/>
              <a:t>k8s</a:t>
            </a:r>
            <a:r>
              <a:rPr kumimoji="1" lang="zh-CN" altLang="en-US" dirty="0" smtClean="0"/>
              <a:t>动态资源，用于执行部分低优先级任务（比如各种类型的测试）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021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CICD</a:t>
            </a:r>
            <a:r>
              <a:rPr kumimoji="1" lang="zh-CN" altLang="en-US" dirty="0" smtClean="0"/>
              <a:t>方面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我们配套了流水线服务，通过构建集成到流水线来实现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下面是</a:t>
            </a:r>
            <a:r>
              <a:rPr kumimoji="1" lang="en-US" altLang="zh-CN" dirty="0" smtClean="0"/>
              <a:t>kiwi</a:t>
            </a:r>
            <a:r>
              <a:rPr kumimoji="1" lang="zh-CN" altLang="en-US" dirty="0" smtClean="0"/>
              <a:t>发布班车的一个例子，通过流水线把构建、测试、审批、发布流程串起来，一键触发，提高发布效率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1030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同时可以设置各种自动触发方法，满足</a:t>
            </a:r>
            <a:r>
              <a:rPr kumimoji="1" lang="en-US" altLang="zh-CN" dirty="0" smtClean="0"/>
              <a:t>CICD</a:t>
            </a:r>
            <a:r>
              <a:rPr kumimoji="1" lang="zh-CN" altLang="en-US" dirty="0" smtClean="0"/>
              <a:t>需要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流水线这里不做进一步展开，我们随后会有单独的分享，敬请期待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2720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安全方面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目前我们针对了代码层面 和 依赖层面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在代码</a:t>
            </a:r>
            <a:r>
              <a:rPr kumimoji="1" lang="en-US" altLang="zh-CN" dirty="0" smtClean="0"/>
              <a:t>push</a:t>
            </a:r>
            <a:r>
              <a:rPr kumimoji="1" lang="zh-CN" altLang="en-US" dirty="0" smtClean="0"/>
              <a:t>环节，会触发代码安全扫描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在打包环节，会解析依赖，并触发依赖漏洞扫描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相关的数据统一上报到元数据中，在打包完后可以进行查看，并作为质量门禁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这部分目前在主要的发布平台，针对特定的语言试点，随后会做全面的铺开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155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为了让制品的数据可以统一归档和展示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我们开发了制品元数据服务，制品生命周期中（从</a:t>
            </a:r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）的数据都会统一上报上来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在发布前做一个统一展示，作为发布的制品质量参考（这块后续将会作为一个强制的发布门禁，确保发布安全）</a:t>
            </a:r>
            <a:endParaRPr kumimoji="1"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4909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9535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 smtClean="0"/>
              <a:t>大家好，我是基础保障部、构建组的</a:t>
            </a:r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，主要负责</a:t>
            </a:r>
            <a:r>
              <a:rPr kumimoji="1" lang="en-US" altLang="zh-CN" dirty="0" smtClean="0"/>
              <a:t>Aplus</a:t>
            </a:r>
            <a:r>
              <a:rPr kumimoji="1" lang="zh-CN" altLang="en-US" dirty="0" smtClean="0"/>
              <a:t>统一构建平台的设计开发工作</a:t>
            </a:r>
          </a:p>
          <a:p>
            <a:pPr marL="0" indent="0">
              <a:buNone/>
            </a:pPr>
            <a:r>
              <a:rPr kumimoji="1" lang="en-US" altLang="zh-CN" dirty="0" smtClean="0"/>
              <a:t>Aplus</a:t>
            </a:r>
            <a:r>
              <a:rPr kumimoji="1" lang="zh-CN" altLang="en-US" dirty="0" smtClean="0"/>
              <a:t>统一构建平台，主要负责支持虎牙的构建，各个平台的构建能力基本都是我们这边提供的，相信除了平时采用上传包发布的开发同学外，应该都直接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间接使用过</a:t>
            </a:r>
          </a:p>
          <a:p>
            <a:pPr marL="0" indent="0">
              <a:buNone/>
            </a:pPr>
            <a:r>
              <a:rPr kumimoji="1" lang="zh-CN" altLang="en-US" dirty="0" smtClean="0"/>
              <a:t>今天给大家分享，主要是为了能让大家更好地去了解我们</a:t>
            </a:r>
            <a:r>
              <a:rPr kumimoji="1" lang="en-US" altLang="zh-CN" dirty="0" smtClean="0"/>
              <a:t>Aplus</a:t>
            </a:r>
            <a:r>
              <a:rPr kumimoji="1" lang="zh-CN" altLang="en-US" dirty="0" smtClean="0"/>
              <a:t>，并能使用它来打造高效、高质量的研发流程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64047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除了质量方面，我们在构建速度上也做了不少优化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主要是缓存、资源性能、和网络专区，尽可能保证构建整体时间优于本机构建上传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我们近期还将上线中间产物缓存加速（预计会对部分语言有</a:t>
            </a:r>
            <a:r>
              <a:rPr kumimoji="1" lang="en-US" altLang="zh-CN" dirty="0" smtClean="0"/>
              <a:t>20%</a:t>
            </a:r>
            <a:r>
              <a:rPr kumimoji="1" lang="zh-CN" altLang="en-US" dirty="0" smtClean="0"/>
              <a:t>左右的效率提升）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0811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下面，我们给大家举例一个统一构建平台的最佳实践，作为参考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3209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本地打包，可能由于环境问题，打包命令差异，同一份代码打出不同的制品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而且缺少制品数据和安全数据，安全问题不可靠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整个流程下来，操作步骤繁杂，中间等待时间长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3427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接入容器云的构建，即可使用</a:t>
            </a:r>
            <a:r>
              <a:rPr kumimoji="1" lang="en-US" altLang="zh-CN" dirty="0" smtClean="0"/>
              <a:t>Aplus</a:t>
            </a:r>
            <a:r>
              <a:rPr kumimoji="1" lang="zh-CN" altLang="en-US" dirty="0" smtClean="0"/>
              <a:t>统一构建能力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这里可以通过模板方面生成构建规范（只需要几分钟，非常便捷），熟悉的用户也可以编辑构建规范，来满足多样化的构建需求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构建完成后微信通知，无需在这等待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构建结束后，我们可以了解到制品质量总览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3647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可以跳转到元数据详情中，了解质量详情，还有制品的基本信息，依赖信息等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1470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如果仅仅使用构建，再手动镜像、发布，人工操作至少</a:t>
            </a:r>
            <a:r>
              <a:rPr kumimoji="1" lang="en-US" altLang="zh-CN" dirty="0" smtClean="0"/>
              <a:t>14</a:t>
            </a:r>
            <a:r>
              <a:rPr kumimoji="1" lang="zh-CN" altLang="en-US" dirty="0" smtClean="0"/>
              <a:t>个步骤，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次执行过程等待，繁琐，容易出错， 耗时长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通过模板创建一键构建发布流水线后，</a:t>
            </a:r>
            <a:r>
              <a:rPr lang="zh-CN" altLang="en-US" sz="1200" dirty="0" smtClean="0"/>
              <a:t>一键触发，无需等待，随后有微信通知结果，简化步骤，降低出错，发布效率提升</a:t>
            </a:r>
            <a:r>
              <a:rPr lang="en-US" altLang="zh-CN" sz="1200" dirty="0" smtClean="0"/>
              <a:t>300%</a:t>
            </a:r>
            <a:endParaRPr lang="zh-CN" alt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0140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如果想更自动化一点，还可以通过配置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事件触发，实现</a:t>
            </a:r>
            <a:r>
              <a:rPr lang="zh-CN" altLang="en-US" sz="1200" dirty="0" smtClean="0"/>
              <a:t>持续集成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37741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可以看到 使用了统一构建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接入、日常构建省心省力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制品安全有保证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直接可以打造你的</a:t>
            </a:r>
            <a:r>
              <a:rPr kumimoji="1" lang="en-US" altLang="zh-CN" dirty="0" smtClean="0"/>
              <a:t>CICD</a:t>
            </a:r>
            <a:r>
              <a:rPr kumimoji="1" lang="zh-CN" altLang="en-US" dirty="0" smtClean="0"/>
              <a:t>流程，提高研发效率</a:t>
            </a:r>
            <a:endParaRPr kumimoji="1"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93813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在统一</a:t>
            </a:r>
            <a:r>
              <a:rPr kumimoji="1" lang="zh-CN" altLang="en-US" dirty="0" smtClean="0"/>
              <a:t>构建的接入</a:t>
            </a:r>
            <a:r>
              <a:rPr kumimoji="1" lang="zh-CN" altLang="en-US" dirty="0" smtClean="0"/>
              <a:t>方式上，我们</a:t>
            </a:r>
            <a:r>
              <a:rPr kumimoji="1" lang="zh-CN" altLang="en-US" dirty="0" smtClean="0"/>
              <a:t>已经覆盖了虎牙几乎所有发布平台，所以对平台用户，我们建议直接通过平台提供的构建</a:t>
            </a:r>
            <a:r>
              <a:rPr kumimoji="1" lang="zh-CN" altLang="en-US" dirty="0" smtClean="0"/>
              <a:t>入口接入即可，就如上面容器云的例子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1729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如果想要了解更多接入方式或者说是构建细节的同学</a:t>
            </a:r>
            <a:r>
              <a:rPr kumimoji="1" lang="en-US" altLang="zh-CN" baseline="0" dirty="0" smtClean="0"/>
              <a:t> </a:t>
            </a:r>
            <a:r>
              <a:rPr kumimoji="1" lang="zh-CN" altLang="en-US" baseline="0" dirty="0" smtClean="0"/>
              <a:t>可以到</a:t>
            </a:r>
            <a:r>
              <a:rPr kumimoji="1" lang="en-US" altLang="zh-CN" baseline="0" dirty="0" smtClean="0"/>
              <a:t>Aplus</a:t>
            </a:r>
            <a:r>
              <a:rPr kumimoji="1" lang="zh-CN" altLang="en-US" baseline="0" dirty="0" smtClean="0"/>
              <a:t>来查看文档 或者是 直接咨询 我们构建组的同学进行了解</a:t>
            </a:r>
            <a:endParaRPr kumimoji="1"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7496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我们先来看下第一个点，为什么需要一个统一构建平台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6600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我们的目标是建设更安全、更高效的统一构建平台，最后再给大家分享下我们未来在这方面的规划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  <a:p>
            <a:endParaRPr kumimoji="1"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28330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质量数据方面，目前我们仅接入了安全依赖扫描和</a:t>
            </a:r>
            <a:r>
              <a:rPr kumimoji="1" lang="en-US" altLang="zh-CN" dirty="0" smtClean="0"/>
              <a:t>sonar</a:t>
            </a:r>
            <a:r>
              <a:rPr kumimoji="1" lang="zh-CN" altLang="en-US" dirty="0" smtClean="0"/>
              <a:t>扫描的数据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我们正在逐步对接测试团队的各个测试服务，比如</a:t>
            </a:r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，为大家展示更完善的质量数据，可以更全面判断制品的质量情况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94052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构建效率方面，部分类型的构建比较复杂，构建时间较长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我们计划研究增量构建方案，既按需构建，希望可以大幅度压缩这部分构建的时长，提高效率。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2253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最后谢谢大家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9519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回到</a:t>
            </a:r>
            <a:r>
              <a:rPr kumimoji="1" lang="en-US" altLang="zh-CN" dirty="0" smtClean="0"/>
              <a:t>Aplus</a:t>
            </a:r>
            <a:r>
              <a:rPr kumimoji="1" lang="zh-CN" altLang="en-US" dirty="0" smtClean="0"/>
              <a:t>诞生之前，虎牙的研发流程处于一个比较混乱的局面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仓库方面，代码没有做统一管控，同时存在多个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svn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hg</a:t>
            </a:r>
            <a:r>
              <a:rPr kumimoji="1" lang="zh-CN" altLang="en-US" dirty="0" smtClean="0"/>
              <a:t>的，其中部分还是业务团队自己维护的，需要额外人力支持，同时存在安全风险，也对代码前置分析检查造成很大困难，难以在代码提交阶段提前发现问题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构建方式上就更五花八门，有使用虎牙</a:t>
            </a:r>
            <a:r>
              <a:rPr kumimoji="1" lang="en-US" altLang="zh-CN" dirty="0" smtClean="0"/>
              <a:t>Jenkins</a:t>
            </a:r>
            <a:r>
              <a:rPr kumimoji="1" lang="zh-CN" altLang="en-US" dirty="0" smtClean="0"/>
              <a:t>服务的，有团队自己维护</a:t>
            </a:r>
            <a:r>
              <a:rPr kumimoji="1" lang="en-US" altLang="zh-CN" dirty="0" smtClean="0"/>
              <a:t>Jenkins</a:t>
            </a:r>
            <a:r>
              <a:rPr kumimoji="1" lang="zh-CN" altLang="en-US" dirty="0" smtClean="0"/>
              <a:t>的，有本地构建的，有各自研发的构建服务，由于没有统一的标准化，接入维护成本都很高，同时给管理、打通上下游服务、实现</a:t>
            </a:r>
            <a:r>
              <a:rPr kumimoji="1" lang="en-US" altLang="zh-CN" dirty="0" smtClean="0"/>
              <a:t>CICD</a:t>
            </a:r>
            <a:r>
              <a:rPr kumimoji="1" lang="zh-CN" altLang="en-US" dirty="0" smtClean="0"/>
              <a:t>带来很高难度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依赖源不做控制，稳定性和安全性都不太可靠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制品没有统一的管理，导致难以追溯制品，去定位问题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最要命的是在制品质量信息这块是缺失的，开发和测试信息难以同步到位，往往导致上线之后才发现问题，造成损失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604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概况一下，我们可以发现，主要是构建和制品 这两方面，存在严重的问题，困扰了各个开发团队，也造成了不少没必要的消耗和损失</a:t>
            </a:r>
            <a:endParaRPr kumimoji="1"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8454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这种情况下，我们希望以制品为核心，通过构建切入，推进研发流程的改善，所以研发了统一构建平台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我们的优势是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 标准化构建输入输出，简化接入方式，把接入维护成本降低到分钟级别，同时也方便平台集成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 支持动态自定义构建环境，满足虎牙内不同的构建场景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 统一维护机器，提供高性能资源，免去用户在这方面的考虑和烦恼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 通过配套的流水线服务，模块化对接上下游服务，灵活打造合适你的</a:t>
            </a:r>
            <a:r>
              <a:rPr kumimoji="1" lang="en-US" altLang="zh-CN" dirty="0" smtClean="0"/>
              <a:t>CICD</a:t>
            </a:r>
            <a:r>
              <a:rPr kumimoji="1" lang="zh-CN" altLang="en-US" dirty="0" smtClean="0"/>
              <a:t>流水线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 和安全团队深度合作，接入依赖漏洞扫描（后续将接入更多安全方面扫描），并研发了自己的代码安全扫描，安全问题左移，尽早发现尽早解决，降低上线风险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 采集制品生命周期中的关键数据、和安全、质量检测结果让制品信息一目了然，可以作为质量门禁，提供发布审批依据</a:t>
            </a: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可以看出，</a:t>
            </a:r>
            <a:r>
              <a:rPr kumimoji="1" lang="en-US" altLang="zh-CN" dirty="0" err="1" smtClean="0"/>
              <a:t>aplus</a:t>
            </a:r>
            <a:r>
              <a:rPr kumimoji="1" lang="zh-CN" altLang="en-US" dirty="0" smtClean="0"/>
              <a:t>统一构建平台，不仅仅是构建，还有对制品的管理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209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除了构建本身，我们也做了很多构建配套的事情，统一了代码托管，统一了各大发布平台的构建，提供了安全快捷的依赖下载，统一的制品库和制品数据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可以看到 使用统一构建后，研发流程清晰明了，稳定、安全得到很大提高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6338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同时，上面提及的构建和制品 这两方面的问题，也得到了相应的解决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9410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了解了统一构建平台后，我们再来看一下，</a:t>
            </a:r>
            <a:r>
              <a:rPr lang="zh-CN" altLang="en-US" dirty="0" smtClean="0"/>
              <a:t>统一构建平台如何解决这些构建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制品痛点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BAD17-AB1D-DA4B-AE07-433BF2AAC43F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4743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 (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967B6F8-439C-2942-8A3D-BE297633F1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4469" y="683829"/>
            <a:ext cx="2041620" cy="5763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74AFD10-B0F3-CE4B-BF76-A43D861B77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9312" y="6039129"/>
            <a:ext cx="2018437" cy="259617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72F1D7E0-3398-1243-AD52-0A9A7B17AA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06130" y="6076703"/>
            <a:ext cx="1236595" cy="253204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4B4B4B"/>
                </a:solidFill>
                <a:latin typeface="Arial" panose="020B0604020202020204" pitchFamily="34" charset="0"/>
                <a:ea typeface="Noto Sans CJK TC Regular" panose="020B0500000000000000" pitchFamily="34" charset="-128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Hans" dirty="0"/>
              <a:t>2019. 00. 00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2BF6B4D-E5F0-6D48-A08F-C95B4F39FA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0953" y="4451889"/>
            <a:ext cx="3803621" cy="566738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rgbClr val="4B4B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此处添加副标题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E84ED45-932F-6F48-A4E8-A68078654C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0633" y="2842836"/>
            <a:ext cx="3803941" cy="1326739"/>
          </a:xfrm>
        </p:spPr>
        <p:txBody>
          <a:bodyPr>
            <a:noAutofit/>
          </a:bodyPr>
          <a:lstStyle>
            <a:lvl1pPr marL="0" indent="0">
              <a:buNone/>
              <a:defRPr sz="4000" b="0" i="0">
                <a:solidFill>
                  <a:srgbClr val="4B4B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zh-Hans" altLang="en-US" dirty="0"/>
              <a:t>此处添加封面标题封面标题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91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 (10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72F1D7E0-3398-1243-AD52-0A9A7B17AA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06130" y="6076703"/>
            <a:ext cx="1236595" cy="253204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7D4BE1"/>
                </a:solidFill>
                <a:latin typeface="Arial" panose="020B0604020202020204" pitchFamily="34" charset="0"/>
                <a:ea typeface="Noto Sans CJK TC Regular" panose="020B0500000000000000" pitchFamily="34" charset="-128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Hans" dirty="0"/>
              <a:t>2019. 00. 00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EAB47E8-F86D-104E-8444-A993D16378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9018" y="683829"/>
            <a:ext cx="2033688" cy="581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CECFAD3-F966-CF42-AE2B-087DAC8F08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9018" y="6039129"/>
            <a:ext cx="2023395" cy="252925"/>
          </a:xfrm>
          <a:prstGeom prst="rect">
            <a:avLst/>
          </a:prstGeom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xmlns="" id="{7BA37189-BFF2-9947-ABF6-16AA473605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1722" y="3844471"/>
            <a:ext cx="3803621" cy="46837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此处添加副标题</a:t>
            </a:r>
            <a:endParaRPr lang="en-US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xmlns="" id="{1822EF40-D54F-C540-B389-26D4F4F71D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0935" y="2892398"/>
            <a:ext cx="8245193" cy="759607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zh-Hans" altLang="en-US" dirty="0"/>
              <a:t>此处添加封面标题封面标题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9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26F05665-CE0F-2D44-A9EF-F0AF544FA8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38114" y="6194377"/>
            <a:ext cx="372416" cy="27827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C85DBF8-9063-2D4E-AB1C-E864A6AED9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0" y="2834441"/>
            <a:ext cx="1492782" cy="374986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内容页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EAF710D-3981-2644-8395-51B2BEDF21F9}"/>
              </a:ext>
            </a:extLst>
          </p:cNvPr>
          <p:cNvSpPr txBox="1"/>
          <p:nvPr userDrawn="1"/>
        </p:nvSpPr>
        <p:spPr>
          <a:xfrm>
            <a:off x="562090" y="2104587"/>
            <a:ext cx="2438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zh-Hans" altLang="en-US" sz="2600" b="0" dirty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  <a:endParaRPr lang="en-US" sz="2600" b="0" dirty="0">
              <a:solidFill>
                <a:srgbClr val="7D4BE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3F0A71C-6340-F64A-B785-66F4B8776D6C}"/>
              </a:ext>
            </a:extLst>
          </p:cNvPr>
          <p:cNvSpPr txBox="1"/>
          <p:nvPr userDrawn="1"/>
        </p:nvSpPr>
        <p:spPr>
          <a:xfrm>
            <a:off x="599763" y="2541433"/>
            <a:ext cx="3027680" cy="324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Hans" sz="1200" dirty="0">
                <a:solidFill>
                  <a:srgbClr val="7D4BE1"/>
                </a:solidFill>
                <a:latin typeface="Arial" panose="020B0604020202020204" pitchFamily="34" charset="0"/>
                <a:ea typeface="Noto Sans CJK TC Regular" panose="020B0500000000000000" pitchFamily="34" charset="-128"/>
                <a:cs typeface="Arial" panose="020B0604020202020204" pitchFamily="34" charset="0"/>
              </a:rPr>
              <a:t>CONTENTS</a:t>
            </a:r>
            <a:endParaRPr lang="zh-CN" altLang="en-US" sz="1200" dirty="0">
              <a:solidFill>
                <a:srgbClr val="7D4BE1"/>
              </a:solidFill>
              <a:latin typeface="Arial" panose="020B0604020202020204" pitchFamily="34" charset="0"/>
              <a:ea typeface="Noto Sans CJK TC Regular" panose="020B0500000000000000" pitchFamily="34" charset="-128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5D96A08-4756-1848-95D8-B5FA65930EDE}"/>
              </a:ext>
            </a:extLst>
          </p:cNvPr>
          <p:cNvCxnSpPr>
            <a:cxnSpLocks/>
          </p:cNvCxnSpPr>
          <p:nvPr userDrawn="1"/>
        </p:nvCxnSpPr>
        <p:spPr>
          <a:xfrm>
            <a:off x="676154" y="3209427"/>
            <a:ext cx="481132" cy="0"/>
          </a:xfrm>
          <a:prstGeom prst="line">
            <a:avLst/>
          </a:prstGeom>
          <a:ln w="38100">
            <a:solidFill>
              <a:srgbClr val="7D4B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6C5B6B2-D795-5844-9A9E-E2BC899D70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766" y="6194377"/>
            <a:ext cx="1101524" cy="316531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7FA071C-ADD0-2E4F-9BE7-996E0FD3F3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1575" y="3609435"/>
            <a:ext cx="416303" cy="27676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A-1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CFEE0014-9C6A-BF4E-BA90-BE8908B2F9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3360" y="3609434"/>
            <a:ext cx="969922" cy="2767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分隔页</a:t>
            </a:r>
            <a:endParaRPr lang="en-US" altLang="zh-Han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xmlns="" id="{4E0FE954-71DC-FF4C-AC11-DE21A69A0A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44690" y="2834441"/>
            <a:ext cx="1571144" cy="374986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常规页</a:t>
            </a:r>
            <a:endParaRPr lang="en-US" dirty="0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xmlns="" id="{AD6720FA-3130-F14D-AEFE-3335A03CC5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18880" y="2865202"/>
            <a:ext cx="1571144" cy="374986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数据页</a:t>
            </a:r>
            <a:endParaRPr lang="en-US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79F2FBD8-2445-9F48-9E58-103B54F590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1575" y="4025246"/>
            <a:ext cx="416303" cy="2258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A-2</a:t>
            </a: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7B026D3-182D-9944-93FE-DE43A1A1C2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93360" y="4022600"/>
            <a:ext cx="969922" cy="22847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内容页</a:t>
            </a:r>
            <a:endParaRPr lang="en-US" altLang="zh-Han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D3E9052-B37F-B949-A368-6C6E63860B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71575" y="4387236"/>
            <a:ext cx="416303" cy="2258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A-</a:t>
            </a:r>
            <a:r>
              <a:rPr lang="en-US" altLang="zh-Hans" dirty="0"/>
              <a:t>3</a:t>
            </a:r>
            <a:endParaRPr lang="en-US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3F6ABD70-1EDE-9F4C-AEFE-8A59B28765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93360" y="4384590"/>
            <a:ext cx="969922" cy="22847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标签页</a:t>
            </a:r>
            <a:endParaRPr lang="en-US" altLang="zh-Han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5C58EAE-CC73-8141-8CE2-0E0BBA1C56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71837" y="3609435"/>
            <a:ext cx="416303" cy="27676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Hans" dirty="0"/>
              <a:t>B</a:t>
            </a:r>
            <a:r>
              <a:rPr lang="en-US" dirty="0"/>
              <a:t>-1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450770ED-750C-D940-A434-46E065F107E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3622" y="3609434"/>
            <a:ext cx="969922" cy="2767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词云页</a:t>
            </a:r>
            <a:endParaRPr lang="en-US" altLang="zh-Hans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9193C05-2B73-8440-8D0E-68A86DCE48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71837" y="4025246"/>
            <a:ext cx="416303" cy="2258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Hans" dirty="0"/>
              <a:t>B</a:t>
            </a:r>
            <a:r>
              <a:rPr lang="en-US" dirty="0"/>
              <a:t>-2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8CA17019-AE4E-9644-9240-877C682F5C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93622" y="4022600"/>
            <a:ext cx="969922" cy="22847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单图页</a:t>
            </a:r>
            <a:endParaRPr lang="en-US" altLang="zh-Han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4BB0DF2D-B556-F242-AC15-CA023C3239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1837" y="4387236"/>
            <a:ext cx="416303" cy="2258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Hans" dirty="0"/>
              <a:t>B</a:t>
            </a:r>
            <a:r>
              <a:rPr lang="en-US" dirty="0"/>
              <a:t>-</a:t>
            </a:r>
            <a:r>
              <a:rPr lang="en-US" altLang="zh-Hans" dirty="0"/>
              <a:t>3</a:t>
            </a:r>
            <a:endParaRPr lang="en-US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B595EC0F-31E5-8B46-B47C-92DE827F2EC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93622" y="4384590"/>
            <a:ext cx="969922" cy="22847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多图页</a:t>
            </a:r>
            <a:endParaRPr lang="en-US" altLang="zh-Hans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BFB98243-6671-7249-A05B-77D7A9CC65E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43524" y="3609435"/>
            <a:ext cx="416303" cy="27676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Hans" dirty="0"/>
              <a:t>C</a:t>
            </a:r>
            <a:r>
              <a:rPr lang="en-US" dirty="0"/>
              <a:t>-1</a:t>
            </a: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909B541-8487-8345-8533-9073055C0A6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65309" y="3609434"/>
            <a:ext cx="969922" cy="2767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甘特图</a:t>
            </a:r>
            <a:endParaRPr lang="en-US" altLang="zh-Hans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3841EA7-A1ED-9148-A9E3-54F0F7A71F2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43524" y="4025246"/>
            <a:ext cx="416303" cy="2258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Hans" dirty="0"/>
              <a:t>C</a:t>
            </a:r>
            <a:r>
              <a:rPr lang="en-US" dirty="0"/>
              <a:t>-2</a:t>
            </a: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0E7E6AE2-0FFA-6D41-88BF-263CE2511AB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65309" y="4022600"/>
            <a:ext cx="969922" cy="22847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金字塔图</a:t>
            </a:r>
            <a:endParaRPr lang="en-US" altLang="zh-Hans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B3B049C2-9D0B-914D-83A7-C4A61ACAB7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43524" y="4387236"/>
            <a:ext cx="416303" cy="2258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Hans" dirty="0"/>
              <a:t>C</a:t>
            </a:r>
            <a:r>
              <a:rPr lang="en-US" dirty="0"/>
              <a:t>-</a:t>
            </a:r>
            <a:r>
              <a:rPr lang="en-US" altLang="zh-Hans" dirty="0"/>
              <a:t>3</a:t>
            </a:r>
            <a:endParaRPr lang="en-US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D72B72FE-053C-1744-AF0C-107AEAC4DD9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965309" y="4384590"/>
            <a:ext cx="969922" cy="22847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柱状图</a:t>
            </a:r>
            <a:endParaRPr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1510927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 (二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E938F6C-DB95-E445-8EE9-F69AAAAAAC27}"/>
              </a:ext>
            </a:extLst>
          </p:cNvPr>
          <p:cNvSpPr/>
          <p:nvPr userDrawn="1"/>
        </p:nvSpPr>
        <p:spPr>
          <a:xfrm>
            <a:off x="6473952" y="0"/>
            <a:ext cx="5718048" cy="6858000"/>
          </a:xfrm>
          <a:prstGeom prst="rect">
            <a:avLst/>
          </a:prstGeom>
          <a:solidFill>
            <a:srgbClr val="FAC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xmlns="" id="{F2485B25-AC9A-C54D-B691-8162F6965D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38114" y="6194377"/>
            <a:ext cx="372416" cy="27827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610D271-E10B-A044-B1BE-91CF735E82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766" y="6194377"/>
            <a:ext cx="1101524" cy="316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2C28D60-F8E8-2946-B158-8107D18E67EC}"/>
              </a:ext>
            </a:extLst>
          </p:cNvPr>
          <p:cNvSpPr txBox="1"/>
          <p:nvPr userDrawn="1"/>
        </p:nvSpPr>
        <p:spPr>
          <a:xfrm>
            <a:off x="565039" y="2513644"/>
            <a:ext cx="2438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zh-Hans" altLang="en-US" sz="2600" b="0" dirty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  <a:endParaRPr lang="en-US" sz="2600" b="0" dirty="0">
              <a:solidFill>
                <a:srgbClr val="7D4BE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B618DE2-9235-4A4E-A080-E31CEDFA6A7D}"/>
              </a:ext>
            </a:extLst>
          </p:cNvPr>
          <p:cNvSpPr txBox="1"/>
          <p:nvPr userDrawn="1"/>
        </p:nvSpPr>
        <p:spPr>
          <a:xfrm>
            <a:off x="599763" y="2950491"/>
            <a:ext cx="1058556" cy="319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Hans" sz="1200" dirty="0">
                <a:solidFill>
                  <a:srgbClr val="7D4BE1"/>
                </a:solidFill>
                <a:latin typeface="Arial" panose="020B0604020202020204" pitchFamily="34" charset="0"/>
                <a:ea typeface="Noto Sans CJK TC Regular" panose="020B0500000000000000" pitchFamily="34" charset="-128"/>
                <a:cs typeface="Arial" panose="020B0604020202020204" pitchFamily="34" charset="0"/>
              </a:rPr>
              <a:t>CONTENTS</a:t>
            </a:r>
            <a:endParaRPr lang="zh-CN" altLang="en-US" sz="1200" dirty="0">
              <a:solidFill>
                <a:srgbClr val="7D4BE1"/>
              </a:solidFill>
              <a:latin typeface="Arial" panose="020B0604020202020204" pitchFamily="34" charset="0"/>
              <a:ea typeface="Noto Sans CJK TC Regular" panose="020B0500000000000000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2F7E0462-6D66-B741-AF34-24A93685DA64}"/>
              </a:ext>
            </a:extLst>
          </p:cNvPr>
          <p:cNvCxnSpPr>
            <a:cxnSpLocks/>
          </p:cNvCxnSpPr>
          <p:nvPr userDrawn="1"/>
        </p:nvCxnSpPr>
        <p:spPr>
          <a:xfrm>
            <a:off x="676154" y="3618484"/>
            <a:ext cx="481132" cy="0"/>
          </a:xfrm>
          <a:prstGeom prst="line">
            <a:avLst/>
          </a:prstGeom>
          <a:ln w="38100">
            <a:solidFill>
              <a:srgbClr val="7D4B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1B19043-65A9-D442-807C-4BD55356BF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87750" y="2446338"/>
            <a:ext cx="607554" cy="40006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5CCA01A2-1787-DB41-A077-B2A166AE744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40104" y="2446296"/>
            <a:ext cx="2219843" cy="400068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内容页内容页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xmlns="" id="{595AC730-A5E0-0D45-A235-FE4A1B7B98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87750" y="3031263"/>
            <a:ext cx="607554" cy="40006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</a:t>
            </a:r>
            <a:r>
              <a:rPr lang="en-US" altLang="zh-Hans" dirty="0"/>
              <a:t>2</a:t>
            </a:r>
            <a:endParaRPr lang="en-U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xmlns="" id="{E97FF2D9-EB53-2A4A-944B-2674FF4ACA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40104" y="3031221"/>
            <a:ext cx="2219843" cy="400068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常规页常规页</a:t>
            </a:r>
            <a:endParaRPr lang="en-US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D9D0C159-D53C-7244-8FBA-BEF3D3A009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87638" y="3616188"/>
            <a:ext cx="607666" cy="40006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</a:t>
            </a:r>
            <a:r>
              <a:rPr lang="en-US" altLang="zh-Hans" dirty="0"/>
              <a:t>3</a:t>
            </a:r>
            <a:endParaRPr lang="en-US" dirty="0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xmlns="" id="{90077484-3F65-0244-A2B1-4800D196CF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39992" y="3616146"/>
            <a:ext cx="2219843" cy="400068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数据页数据页</a:t>
            </a:r>
            <a:endParaRPr lang="en-US" dirty="0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xmlns="" id="{26A2CB95-EB9F-9C48-B2B5-4BDC6B4F4F5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87638" y="4225107"/>
            <a:ext cx="607666" cy="40006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</a:t>
            </a:r>
            <a:r>
              <a:rPr lang="en-US" altLang="zh-Hans" dirty="0"/>
              <a:t>4</a:t>
            </a:r>
            <a:endParaRPr lang="en-US" dirty="0"/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xmlns="" id="{99022A0C-0390-EB4B-B4AB-704E493B07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9992" y="4225065"/>
            <a:ext cx="2219843" cy="400068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其他其他其他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970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页 (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A81F526-EFA4-1D49-BD74-D184E44534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9766" y="6196368"/>
            <a:ext cx="1101904" cy="3165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BB686AC3-27C5-AD49-9A65-AA7846166E76}"/>
              </a:ext>
            </a:extLst>
          </p:cNvPr>
          <p:cNvCxnSpPr>
            <a:cxnSpLocks/>
          </p:cNvCxnSpPr>
          <p:nvPr userDrawn="1"/>
        </p:nvCxnSpPr>
        <p:spPr>
          <a:xfrm>
            <a:off x="676154" y="4050284"/>
            <a:ext cx="481132" cy="0"/>
          </a:xfrm>
          <a:prstGeom prst="line">
            <a:avLst/>
          </a:prstGeom>
          <a:ln w="38100">
            <a:solidFill>
              <a:srgbClr val="7D4B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8">
            <a:extLst>
              <a:ext uri="{FF2B5EF4-FFF2-40B4-BE49-F238E27FC236}">
                <a16:creationId xmlns:a16="http://schemas.microsoft.com/office/drawing/2014/main" xmlns="" id="{F41DAED1-4B26-D84A-BE02-EC18CAF5A8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38114" y="6194377"/>
            <a:ext cx="372416" cy="27827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</a:t>
            </a:r>
            <a:r>
              <a:rPr lang="en-US" altLang="zh-Hans" dirty="0"/>
              <a:t>4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9D8754-1C73-FE49-B419-94A3F4C6E4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83167" y="1762125"/>
            <a:ext cx="714208" cy="386983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rgbClr val="7D4BE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Hans" dirty="0"/>
              <a:t>01</a:t>
            </a:r>
            <a:endParaRPr lang="en-US" dirty="0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xmlns="" id="{B4E301DF-2843-AE4C-BC57-A6C9C37603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3166" y="2433526"/>
            <a:ext cx="3906859" cy="418162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此处添加分隔页标题</a:t>
            </a:r>
            <a:endParaRPr lang="en-US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xmlns="" id="{5398B58C-D813-BC4B-BBEA-89B265F528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3165" y="3136106"/>
            <a:ext cx="3906859" cy="366511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312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页 (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EC64B9-A740-0346-BFA4-824799BB0F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9766" y="6196368"/>
            <a:ext cx="1101904" cy="31653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CD479379-7953-EA43-A830-8962FDDC10B8}"/>
              </a:ext>
            </a:extLst>
          </p:cNvPr>
          <p:cNvCxnSpPr>
            <a:cxnSpLocks/>
          </p:cNvCxnSpPr>
          <p:nvPr userDrawn="1"/>
        </p:nvCxnSpPr>
        <p:spPr>
          <a:xfrm>
            <a:off x="676154" y="4050284"/>
            <a:ext cx="481132" cy="0"/>
          </a:xfrm>
          <a:prstGeom prst="line">
            <a:avLst/>
          </a:prstGeom>
          <a:ln w="38100">
            <a:solidFill>
              <a:srgbClr val="FAC8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8">
            <a:extLst>
              <a:ext uri="{FF2B5EF4-FFF2-40B4-BE49-F238E27FC236}">
                <a16:creationId xmlns:a16="http://schemas.microsoft.com/office/drawing/2014/main" xmlns="" id="{A0BA253A-9F1E-1043-91BC-46FE377A65B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38114" y="6194377"/>
            <a:ext cx="372416" cy="27827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</a:t>
            </a:r>
            <a:r>
              <a:rPr lang="en-US" altLang="zh-Hans" dirty="0"/>
              <a:t>4</a:t>
            </a:r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xmlns="" id="{A761C102-E0FF-984E-9690-10F5ED6070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83167" y="1762125"/>
            <a:ext cx="714208" cy="386983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rgbClr val="FAC8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Hans" dirty="0"/>
              <a:t>01</a:t>
            </a:r>
            <a:endParaRPr lang="en-US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xmlns="" id="{23CAA2D8-27CE-4242-9519-72A9DB055B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3166" y="2433526"/>
            <a:ext cx="3906859" cy="418162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此处添加分隔页标题</a:t>
            </a:r>
            <a:endParaRPr lang="en-US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xmlns="" id="{73180944-DD96-0A40-BF0F-0DD800F44C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3165" y="3136106"/>
            <a:ext cx="3906859" cy="366511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591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8">
            <a:extLst>
              <a:ext uri="{FF2B5EF4-FFF2-40B4-BE49-F238E27FC236}">
                <a16:creationId xmlns:a16="http://schemas.microsoft.com/office/drawing/2014/main" xmlns="" id="{D83E7C92-BE73-CA4F-A64B-81CB9A935A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38114" y="6194377"/>
            <a:ext cx="372416" cy="27827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01BABAB-D3B4-4D4A-9C60-6FBA268AD7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766" y="6194377"/>
            <a:ext cx="1101524" cy="3165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3B0C56E0-856A-FE4A-9BE3-8BFA4ACAC274}"/>
              </a:ext>
            </a:extLst>
          </p:cNvPr>
          <p:cNvCxnSpPr>
            <a:cxnSpLocks/>
          </p:cNvCxnSpPr>
          <p:nvPr userDrawn="1"/>
        </p:nvCxnSpPr>
        <p:spPr>
          <a:xfrm>
            <a:off x="676154" y="925584"/>
            <a:ext cx="10875792" cy="0"/>
          </a:xfrm>
          <a:prstGeom prst="line">
            <a:avLst/>
          </a:prstGeom>
          <a:ln w="38100">
            <a:solidFill>
              <a:srgbClr val="FAC8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7">
            <a:extLst>
              <a:ext uri="{FF2B5EF4-FFF2-40B4-BE49-F238E27FC236}">
                <a16:creationId xmlns:a16="http://schemas.microsoft.com/office/drawing/2014/main" xmlns="" id="{D1A18572-2EEB-F54B-AD6B-7493D86242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3166" y="294760"/>
            <a:ext cx="3906859" cy="41816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Hans" altLang="en-US" dirty="0"/>
              <a:t>此处添加常规页标题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68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签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8">
            <a:extLst>
              <a:ext uri="{FF2B5EF4-FFF2-40B4-BE49-F238E27FC236}">
                <a16:creationId xmlns:a16="http://schemas.microsoft.com/office/drawing/2014/main" xmlns="" id="{4AD4582C-FD56-834E-BB6F-2FE86A720E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38114" y="6194377"/>
            <a:ext cx="372416" cy="27827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</a:t>
            </a:r>
            <a:r>
              <a:rPr lang="en-US" altLang="zh-Hans" dirty="0"/>
              <a:t>6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18D065C-23D6-0B43-8416-687D6F3CD5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766" y="6194377"/>
            <a:ext cx="1101524" cy="3165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11DF939-8953-5848-98AA-E1821DAD60F8}"/>
              </a:ext>
            </a:extLst>
          </p:cNvPr>
          <p:cNvCxnSpPr>
            <a:cxnSpLocks/>
          </p:cNvCxnSpPr>
          <p:nvPr userDrawn="1"/>
        </p:nvCxnSpPr>
        <p:spPr>
          <a:xfrm>
            <a:off x="676154" y="925584"/>
            <a:ext cx="10875792" cy="0"/>
          </a:xfrm>
          <a:prstGeom prst="line">
            <a:avLst/>
          </a:prstGeom>
          <a:ln w="38100">
            <a:solidFill>
              <a:srgbClr val="FAC8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>
            <a:extLst>
              <a:ext uri="{FF2B5EF4-FFF2-40B4-BE49-F238E27FC236}">
                <a16:creationId xmlns:a16="http://schemas.microsoft.com/office/drawing/2014/main" xmlns="" id="{07F1FE97-FD4F-3441-B784-A90B383042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3166" y="294760"/>
            <a:ext cx="3906859" cy="41816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Hans" altLang="en-US" dirty="0"/>
              <a:t>此处添加常规页标题</a:t>
            </a:r>
            <a:endParaRPr lang="en-US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xmlns="" id="{CD8DA298-900E-814D-A989-009F0719F581}"/>
              </a:ext>
            </a:extLst>
          </p:cNvPr>
          <p:cNvSpPr/>
          <p:nvPr userDrawn="1"/>
        </p:nvSpPr>
        <p:spPr>
          <a:xfrm>
            <a:off x="719017" y="1860852"/>
            <a:ext cx="2009895" cy="547310"/>
          </a:xfrm>
          <a:prstGeom prst="parallelogram">
            <a:avLst>
              <a:gd name="adj" fmla="val 35145"/>
            </a:avLst>
          </a:prstGeom>
          <a:solidFill>
            <a:srgbClr val="FAC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7D4BE1"/>
              </a:solidFill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651EC4C3-C6EB-5D4B-9FCB-0A01DE5001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81587" y="1860853"/>
            <a:ext cx="5331416" cy="54731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虎牙直播是以游戏直播为主业营业务的弹幕式直播互动平台，虎牙直播以游戏直播为主，涵盖娱乐、综艺、教育、户外、体育等多种直播内容。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B3017C9-7E93-7945-8946-7196E264DA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70806" y="2005927"/>
            <a:ext cx="1506316" cy="272324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xmlns="" id="{F67D51D3-FCA6-D94D-A4A3-D9B3986D2D14}"/>
              </a:ext>
            </a:extLst>
          </p:cNvPr>
          <p:cNvSpPr/>
          <p:nvPr userDrawn="1"/>
        </p:nvSpPr>
        <p:spPr>
          <a:xfrm>
            <a:off x="719017" y="2756269"/>
            <a:ext cx="2009895" cy="547310"/>
          </a:xfrm>
          <a:prstGeom prst="parallelogram">
            <a:avLst>
              <a:gd name="adj" fmla="val 35145"/>
            </a:avLst>
          </a:prstGeom>
          <a:solidFill>
            <a:srgbClr val="FAC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7D4BE1"/>
              </a:solidFill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B8579ED-DE34-8845-B5A6-544A4A2F444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81587" y="2756270"/>
            <a:ext cx="5331416" cy="147476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虎牙直播是以游戏直播为主业营业务的弹幕式直播互动平台，虎牙直播以游戏直播为主，涵盖娱乐、综艺、教育、户外、体育等多种直播内容。</a:t>
            </a:r>
            <a:endParaRPr lang="en-US" altLang="zh-Hans" dirty="0"/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Hans" altLang="en-US" dirty="0"/>
              <a:t>技术驱动娱乐</a:t>
            </a:r>
            <a:endParaRPr lang="en-US" altLang="zh-Hans" dirty="0"/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Hans" altLang="en-US" dirty="0"/>
              <a:t>技术驱动娱乐</a:t>
            </a:r>
            <a:endParaRPr lang="en-US" altLang="zh-Hans" dirty="0"/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Hans" altLang="en-US" dirty="0"/>
              <a:t>技术驱动娱乐</a:t>
            </a:r>
            <a:endParaRPr lang="en-US" altLang="zh-Han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xmlns="" id="{12F2DF51-DF58-A448-A0B6-247D032A4C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806" y="2901344"/>
            <a:ext cx="1506316" cy="272324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xmlns="" id="{1C7370F0-E58B-C749-ACEC-35B83A89D051}"/>
              </a:ext>
            </a:extLst>
          </p:cNvPr>
          <p:cNvSpPr/>
          <p:nvPr userDrawn="1"/>
        </p:nvSpPr>
        <p:spPr>
          <a:xfrm>
            <a:off x="719017" y="4711799"/>
            <a:ext cx="2009895" cy="547310"/>
          </a:xfrm>
          <a:prstGeom prst="parallelogram">
            <a:avLst>
              <a:gd name="adj" fmla="val 35145"/>
            </a:avLst>
          </a:prstGeom>
          <a:solidFill>
            <a:srgbClr val="FAC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7D4BE1"/>
              </a:solidFill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7DFD2CC-4C95-F840-86D7-C1B7547053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81587" y="4711800"/>
            <a:ext cx="5331416" cy="7547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虎牙直播是以游戏直播为主业营业务的弹幕式直播互动平台，虎牙直播以游戏直播为主，涵盖娱乐、综艺、教育、户外、体育等多种直播内容。</a:t>
            </a:r>
            <a:endParaRPr lang="en-US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xmlns="" id="{B224B1EE-1873-6841-A119-797843854D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70806" y="4856874"/>
            <a:ext cx="1506316" cy="272324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504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词云页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68CAE9C2-F5D0-4A44-9F12-67DB97372A8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30825" y="0"/>
            <a:ext cx="6308725" cy="6510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Hans" altLang="en-US" dirty="0"/>
              <a:t>此处添加词云图片</a:t>
            </a:r>
            <a:endParaRPr lang="en-US" dirty="0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xmlns="" id="{C2E0F9FC-742D-0D4E-8023-B0DAF978EC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38114" y="6194377"/>
            <a:ext cx="372416" cy="27827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</a:t>
            </a:r>
            <a:r>
              <a:rPr lang="en-US" altLang="zh-Hans" dirty="0"/>
              <a:t>7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6313F47-ADCF-1F4C-BDCD-2713B84513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766" y="6194377"/>
            <a:ext cx="1101524" cy="316531"/>
          </a:xfrm>
          <a:prstGeom prst="rect">
            <a:avLst/>
          </a:prstGeom>
        </p:spPr>
      </p:pic>
      <p:sp>
        <p:nvSpPr>
          <p:cNvPr id="11" name="Text Placeholder 17">
            <a:extLst>
              <a:ext uri="{FF2B5EF4-FFF2-40B4-BE49-F238E27FC236}">
                <a16:creationId xmlns:a16="http://schemas.microsoft.com/office/drawing/2014/main" xmlns="" id="{FAA0E438-1D92-D24A-B7D5-78B4748582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3166" y="1379641"/>
            <a:ext cx="2609485" cy="883112"/>
          </a:xfrm>
        </p:spPr>
        <p:txBody>
          <a:bodyPr>
            <a:noAutofit/>
          </a:bodyPr>
          <a:lstStyle>
            <a:lvl1pPr marL="0" indent="0">
              <a:buNone/>
              <a:defRPr sz="26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此处添加本页的标题</a:t>
            </a:r>
            <a:endParaRPr lang="en-US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xmlns="" id="{B8CB3020-A230-A343-8ECE-6C43D508B52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3166" y="2423185"/>
            <a:ext cx="2609486" cy="320015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490A2DF3-187B-CF42-B76C-6EE5AE6C91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3166" y="3333192"/>
            <a:ext cx="2609485" cy="142478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虎牙直播是以游戏直播为主业营业务的弹幕式直播互动平台，虎牙直播以游戏直播为主，涵盖娱乐、综艺、教育、户外、体育等多种直播内容。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49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页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elogram 10">
            <a:extLst>
              <a:ext uri="{FF2B5EF4-FFF2-40B4-BE49-F238E27FC236}">
                <a16:creationId xmlns:a16="http://schemas.microsoft.com/office/drawing/2014/main" xmlns="" id="{1C52224D-1003-5443-9B7F-11F7262C4590}"/>
              </a:ext>
            </a:extLst>
          </p:cNvPr>
          <p:cNvSpPr/>
          <p:nvPr userDrawn="1"/>
        </p:nvSpPr>
        <p:spPr>
          <a:xfrm rot="5400000" flipV="1">
            <a:off x="5625656" y="585520"/>
            <a:ext cx="8417121" cy="6328663"/>
          </a:xfrm>
          <a:prstGeom prst="parallelogram">
            <a:avLst>
              <a:gd name="adj" fmla="val 16263"/>
            </a:avLst>
          </a:prstGeom>
          <a:solidFill>
            <a:srgbClr val="FAC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68CAE9C2-F5D0-4A44-9F12-67DB97372A8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30826" y="-1441806"/>
            <a:ext cx="6006205" cy="7952144"/>
          </a:xfrm>
          <a:custGeom>
            <a:avLst/>
            <a:gdLst>
              <a:gd name="connsiteX0" fmla="*/ 1819857 w 5990707"/>
              <a:gd name="connsiteY0" fmla="*/ 0 h 7967642"/>
              <a:gd name="connsiteX1" fmla="*/ 4170850 w 5990707"/>
              <a:gd name="connsiteY1" fmla="*/ 0 h 7967642"/>
              <a:gd name="connsiteX2" fmla="*/ 5990707 w 5990707"/>
              <a:gd name="connsiteY2" fmla="*/ 1819857 h 7967642"/>
              <a:gd name="connsiteX3" fmla="*/ 5990707 w 5990707"/>
              <a:gd name="connsiteY3" fmla="*/ 7967642 h 7967642"/>
              <a:gd name="connsiteX4" fmla="*/ 5990707 w 5990707"/>
              <a:gd name="connsiteY4" fmla="*/ 7967642 h 7967642"/>
              <a:gd name="connsiteX5" fmla="*/ 0 w 5990707"/>
              <a:gd name="connsiteY5" fmla="*/ 7967642 h 7967642"/>
              <a:gd name="connsiteX6" fmla="*/ 0 w 5990707"/>
              <a:gd name="connsiteY6" fmla="*/ 7967642 h 7967642"/>
              <a:gd name="connsiteX7" fmla="*/ 0 w 5990707"/>
              <a:gd name="connsiteY7" fmla="*/ 1819857 h 7967642"/>
              <a:gd name="connsiteX8" fmla="*/ 1819857 w 5990707"/>
              <a:gd name="connsiteY8" fmla="*/ 0 h 7967642"/>
              <a:gd name="connsiteX0" fmla="*/ 22054 w 5990707"/>
              <a:gd name="connsiteY0" fmla="*/ 976393 h 7967642"/>
              <a:gd name="connsiteX1" fmla="*/ 4170850 w 5990707"/>
              <a:gd name="connsiteY1" fmla="*/ 0 h 7967642"/>
              <a:gd name="connsiteX2" fmla="*/ 5990707 w 5990707"/>
              <a:gd name="connsiteY2" fmla="*/ 1819857 h 7967642"/>
              <a:gd name="connsiteX3" fmla="*/ 5990707 w 5990707"/>
              <a:gd name="connsiteY3" fmla="*/ 7967642 h 7967642"/>
              <a:gd name="connsiteX4" fmla="*/ 5990707 w 5990707"/>
              <a:gd name="connsiteY4" fmla="*/ 7967642 h 7967642"/>
              <a:gd name="connsiteX5" fmla="*/ 0 w 5990707"/>
              <a:gd name="connsiteY5" fmla="*/ 7967642 h 7967642"/>
              <a:gd name="connsiteX6" fmla="*/ 0 w 5990707"/>
              <a:gd name="connsiteY6" fmla="*/ 7967642 h 7967642"/>
              <a:gd name="connsiteX7" fmla="*/ 0 w 5990707"/>
              <a:gd name="connsiteY7" fmla="*/ 1819857 h 7967642"/>
              <a:gd name="connsiteX8" fmla="*/ 22054 w 5990707"/>
              <a:gd name="connsiteY8" fmla="*/ 976393 h 7967642"/>
              <a:gd name="connsiteX0" fmla="*/ 22054 w 5999650"/>
              <a:gd name="connsiteY0" fmla="*/ 960895 h 7952144"/>
              <a:gd name="connsiteX1" fmla="*/ 5999650 w 5999650"/>
              <a:gd name="connsiteY1" fmla="*/ 0 h 7952144"/>
              <a:gd name="connsiteX2" fmla="*/ 5990707 w 5999650"/>
              <a:gd name="connsiteY2" fmla="*/ 1804359 h 7952144"/>
              <a:gd name="connsiteX3" fmla="*/ 5990707 w 5999650"/>
              <a:gd name="connsiteY3" fmla="*/ 7952144 h 7952144"/>
              <a:gd name="connsiteX4" fmla="*/ 5990707 w 5999650"/>
              <a:gd name="connsiteY4" fmla="*/ 7952144 h 7952144"/>
              <a:gd name="connsiteX5" fmla="*/ 0 w 5999650"/>
              <a:gd name="connsiteY5" fmla="*/ 7952144 h 7952144"/>
              <a:gd name="connsiteX6" fmla="*/ 0 w 5999650"/>
              <a:gd name="connsiteY6" fmla="*/ 7952144 h 7952144"/>
              <a:gd name="connsiteX7" fmla="*/ 0 w 5999650"/>
              <a:gd name="connsiteY7" fmla="*/ 1804359 h 7952144"/>
              <a:gd name="connsiteX8" fmla="*/ 22054 w 5999650"/>
              <a:gd name="connsiteY8" fmla="*/ 960895 h 7952144"/>
              <a:gd name="connsiteX0" fmla="*/ 22054 w 5999650"/>
              <a:gd name="connsiteY0" fmla="*/ 960895 h 7952144"/>
              <a:gd name="connsiteX1" fmla="*/ 5999650 w 5999650"/>
              <a:gd name="connsiteY1" fmla="*/ 0 h 7952144"/>
              <a:gd name="connsiteX2" fmla="*/ 5990707 w 5999650"/>
              <a:gd name="connsiteY2" fmla="*/ 1804359 h 7952144"/>
              <a:gd name="connsiteX3" fmla="*/ 5990707 w 5999650"/>
              <a:gd name="connsiteY3" fmla="*/ 7952144 h 7952144"/>
              <a:gd name="connsiteX4" fmla="*/ 5990707 w 5999650"/>
              <a:gd name="connsiteY4" fmla="*/ 6975751 h 7952144"/>
              <a:gd name="connsiteX5" fmla="*/ 0 w 5999650"/>
              <a:gd name="connsiteY5" fmla="*/ 7952144 h 7952144"/>
              <a:gd name="connsiteX6" fmla="*/ 0 w 5999650"/>
              <a:gd name="connsiteY6" fmla="*/ 7952144 h 7952144"/>
              <a:gd name="connsiteX7" fmla="*/ 0 w 5999650"/>
              <a:gd name="connsiteY7" fmla="*/ 1804359 h 7952144"/>
              <a:gd name="connsiteX8" fmla="*/ 22054 w 5999650"/>
              <a:gd name="connsiteY8" fmla="*/ 960895 h 7952144"/>
              <a:gd name="connsiteX0" fmla="*/ 22054 w 5999650"/>
              <a:gd name="connsiteY0" fmla="*/ 960895 h 7952144"/>
              <a:gd name="connsiteX1" fmla="*/ 5999650 w 5999650"/>
              <a:gd name="connsiteY1" fmla="*/ 0 h 7952144"/>
              <a:gd name="connsiteX2" fmla="*/ 5990707 w 5999650"/>
              <a:gd name="connsiteY2" fmla="*/ 1804359 h 7952144"/>
              <a:gd name="connsiteX3" fmla="*/ 5990707 w 5999650"/>
              <a:gd name="connsiteY3" fmla="*/ 7952144 h 7952144"/>
              <a:gd name="connsiteX4" fmla="*/ 4440877 w 5999650"/>
              <a:gd name="connsiteY4" fmla="*/ 7223723 h 7952144"/>
              <a:gd name="connsiteX5" fmla="*/ 0 w 5999650"/>
              <a:gd name="connsiteY5" fmla="*/ 7952144 h 7952144"/>
              <a:gd name="connsiteX6" fmla="*/ 0 w 5999650"/>
              <a:gd name="connsiteY6" fmla="*/ 7952144 h 7952144"/>
              <a:gd name="connsiteX7" fmla="*/ 0 w 5999650"/>
              <a:gd name="connsiteY7" fmla="*/ 1804359 h 7952144"/>
              <a:gd name="connsiteX8" fmla="*/ 22054 w 5999650"/>
              <a:gd name="connsiteY8" fmla="*/ 960895 h 7952144"/>
              <a:gd name="connsiteX0" fmla="*/ 22054 w 6006205"/>
              <a:gd name="connsiteY0" fmla="*/ 960895 h 7952144"/>
              <a:gd name="connsiteX1" fmla="*/ 5999650 w 6006205"/>
              <a:gd name="connsiteY1" fmla="*/ 0 h 7952144"/>
              <a:gd name="connsiteX2" fmla="*/ 5990707 w 6006205"/>
              <a:gd name="connsiteY2" fmla="*/ 1804359 h 7952144"/>
              <a:gd name="connsiteX3" fmla="*/ 6006205 w 6006205"/>
              <a:gd name="connsiteY3" fmla="*/ 6975751 h 7952144"/>
              <a:gd name="connsiteX4" fmla="*/ 4440877 w 6006205"/>
              <a:gd name="connsiteY4" fmla="*/ 7223723 h 7952144"/>
              <a:gd name="connsiteX5" fmla="*/ 0 w 6006205"/>
              <a:gd name="connsiteY5" fmla="*/ 7952144 h 7952144"/>
              <a:gd name="connsiteX6" fmla="*/ 0 w 6006205"/>
              <a:gd name="connsiteY6" fmla="*/ 7952144 h 7952144"/>
              <a:gd name="connsiteX7" fmla="*/ 0 w 6006205"/>
              <a:gd name="connsiteY7" fmla="*/ 1804359 h 7952144"/>
              <a:gd name="connsiteX8" fmla="*/ 22054 w 6006205"/>
              <a:gd name="connsiteY8" fmla="*/ 960895 h 7952144"/>
              <a:gd name="connsiteX0" fmla="*/ 22054 w 6006205"/>
              <a:gd name="connsiteY0" fmla="*/ 960895 h 7952144"/>
              <a:gd name="connsiteX1" fmla="*/ 5999650 w 6006205"/>
              <a:gd name="connsiteY1" fmla="*/ 0 h 7952144"/>
              <a:gd name="connsiteX2" fmla="*/ 5990707 w 6006205"/>
              <a:gd name="connsiteY2" fmla="*/ 1804359 h 7952144"/>
              <a:gd name="connsiteX3" fmla="*/ 6006205 w 6006205"/>
              <a:gd name="connsiteY3" fmla="*/ 6975751 h 7952144"/>
              <a:gd name="connsiteX4" fmla="*/ 0 w 6006205"/>
              <a:gd name="connsiteY4" fmla="*/ 7952144 h 7952144"/>
              <a:gd name="connsiteX5" fmla="*/ 0 w 6006205"/>
              <a:gd name="connsiteY5" fmla="*/ 7952144 h 7952144"/>
              <a:gd name="connsiteX6" fmla="*/ 0 w 6006205"/>
              <a:gd name="connsiteY6" fmla="*/ 1804359 h 7952144"/>
              <a:gd name="connsiteX7" fmla="*/ 22054 w 6006205"/>
              <a:gd name="connsiteY7" fmla="*/ 960895 h 7952144"/>
              <a:gd name="connsiteX0" fmla="*/ 22054 w 6006205"/>
              <a:gd name="connsiteY0" fmla="*/ 960895 h 7952144"/>
              <a:gd name="connsiteX1" fmla="*/ 5999650 w 6006205"/>
              <a:gd name="connsiteY1" fmla="*/ 0 h 7952144"/>
              <a:gd name="connsiteX2" fmla="*/ 5990707 w 6006205"/>
              <a:gd name="connsiteY2" fmla="*/ 1804359 h 7952144"/>
              <a:gd name="connsiteX3" fmla="*/ 6006205 w 6006205"/>
              <a:gd name="connsiteY3" fmla="*/ 6975751 h 7952144"/>
              <a:gd name="connsiteX4" fmla="*/ 0 w 6006205"/>
              <a:gd name="connsiteY4" fmla="*/ 7952144 h 7952144"/>
              <a:gd name="connsiteX5" fmla="*/ 0 w 6006205"/>
              <a:gd name="connsiteY5" fmla="*/ 7952144 h 7952144"/>
              <a:gd name="connsiteX6" fmla="*/ 22054 w 6006205"/>
              <a:gd name="connsiteY6" fmla="*/ 960895 h 7952144"/>
              <a:gd name="connsiteX0" fmla="*/ 22054 w 6006205"/>
              <a:gd name="connsiteY0" fmla="*/ 960895 h 7952144"/>
              <a:gd name="connsiteX1" fmla="*/ 5999650 w 6006205"/>
              <a:gd name="connsiteY1" fmla="*/ 0 h 7952144"/>
              <a:gd name="connsiteX2" fmla="*/ 5990707 w 6006205"/>
              <a:gd name="connsiteY2" fmla="*/ 1804359 h 7952144"/>
              <a:gd name="connsiteX3" fmla="*/ 6006205 w 6006205"/>
              <a:gd name="connsiteY3" fmla="*/ 6975751 h 7952144"/>
              <a:gd name="connsiteX4" fmla="*/ 0 w 6006205"/>
              <a:gd name="connsiteY4" fmla="*/ 7952144 h 7952144"/>
              <a:gd name="connsiteX5" fmla="*/ 0 w 6006205"/>
              <a:gd name="connsiteY5" fmla="*/ 7952144 h 7952144"/>
              <a:gd name="connsiteX6" fmla="*/ 22054 w 6006205"/>
              <a:gd name="connsiteY6" fmla="*/ 960895 h 7952144"/>
              <a:gd name="connsiteX0" fmla="*/ 22054 w 6006205"/>
              <a:gd name="connsiteY0" fmla="*/ 960895 h 7952144"/>
              <a:gd name="connsiteX1" fmla="*/ 5999650 w 6006205"/>
              <a:gd name="connsiteY1" fmla="*/ 0 h 7952144"/>
              <a:gd name="connsiteX2" fmla="*/ 6006205 w 6006205"/>
              <a:gd name="connsiteY2" fmla="*/ 6975751 h 7952144"/>
              <a:gd name="connsiteX3" fmla="*/ 0 w 6006205"/>
              <a:gd name="connsiteY3" fmla="*/ 7952144 h 7952144"/>
              <a:gd name="connsiteX4" fmla="*/ 0 w 6006205"/>
              <a:gd name="connsiteY4" fmla="*/ 7952144 h 7952144"/>
              <a:gd name="connsiteX5" fmla="*/ 22054 w 6006205"/>
              <a:gd name="connsiteY5" fmla="*/ 960895 h 7952144"/>
              <a:gd name="connsiteX0" fmla="*/ 22054 w 6006205"/>
              <a:gd name="connsiteY0" fmla="*/ 960895 h 7952144"/>
              <a:gd name="connsiteX1" fmla="*/ 5999650 w 6006205"/>
              <a:gd name="connsiteY1" fmla="*/ 0 h 7952144"/>
              <a:gd name="connsiteX2" fmla="*/ 6006205 w 6006205"/>
              <a:gd name="connsiteY2" fmla="*/ 6975751 h 7952144"/>
              <a:gd name="connsiteX3" fmla="*/ 0 w 6006205"/>
              <a:gd name="connsiteY3" fmla="*/ 7952144 h 7952144"/>
              <a:gd name="connsiteX4" fmla="*/ 0 w 6006205"/>
              <a:gd name="connsiteY4" fmla="*/ 7952144 h 7952144"/>
              <a:gd name="connsiteX5" fmla="*/ 22054 w 6006205"/>
              <a:gd name="connsiteY5" fmla="*/ 960895 h 795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6205" h="7952144">
                <a:moveTo>
                  <a:pt x="22054" y="960895"/>
                </a:moveTo>
                <a:lnTo>
                  <a:pt x="5999650" y="0"/>
                </a:lnTo>
                <a:lnTo>
                  <a:pt x="6006205" y="6975751"/>
                </a:lnTo>
                <a:lnTo>
                  <a:pt x="0" y="7952144"/>
                </a:lnTo>
                <a:lnTo>
                  <a:pt x="0" y="7952144"/>
                </a:lnTo>
                <a:cubicBezTo>
                  <a:pt x="7351" y="5621728"/>
                  <a:pt x="14703" y="3291311"/>
                  <a:pt x="22054" y="960895"/>
                </a:cubicBez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Hans" altLang="en-US" dirty="0"/>
              <a:t>此处添加图片</a:t>
            </a:r>
            <a:endParaRPr lang="en-US" dirty="0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xmlns="" id="{C2E0F9FC-742D-0D4E-8023-B0DAF978EC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38114" y="6194377"/>
            <a:ext cx="372416" cy="27827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6313F47-ADCF-1F4C-BDCD-2713B84513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766" y="6194377"/>
            <a:ext cx="1101524" cy="316531"/>
          </a:xfrm>
          <a:prstGeom prst="rect">
            <a:avLst/>
          </a:prstGeom>
        </p:spPr>
      </p:pic>
      <p:sp>
        <p:nvSpPr>
          <p:cNvPr id="16" name="Text Placeholder 17">
            <a:extLst>
              <a:ext uri="{FF2B5EF4-FFF2-40B4-BE49-F238E27FC236}">
                <a16:creationId xmlns:a16="http://schemas.microsoft.com/office/drawing/2014/main" xmlns="" id="{96B02C7D-C81A-594A-A868-913C16B2DB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3166" y="1379641"/>
            <a:ext cx="2609485" cy="883112"/>
          </a:xfrm>
        </p:spPr>
        <p:txBody>
          <a:bodyPr>
            <a:noAutofit/>
          </a:bodyPr>
          <a:lstStyle>
            <a:lvl1pPr marL="0" indent="0">
              <a:buNone/>
              <a:defRPr sz="26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此处添加本页的标题</a:t>
            </a:r>
            <a:endParaRPr lang="en-US" dirty="0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xmlns="" id="{6E52F3B5-515E-7A45-9234-46E17AE3A8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3166" y="2423185"/>
            <a:ext cx="2609486" cy="320015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305CCEDE-0B78-3445-B4AA-9B5A667B3C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3166" y="3333192"/>
            <a:ext cx="2609485" cy="142478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虎牙直播是以游戏直播为主业营业务的弹幕式直播互动平台，虎牙直播以游戏直播为主，涵盖娱乐、综艺、教育、户外、体育等多种直播内容。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641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页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xmlns="" id="{7EAC9F0D-7D66-BF47-B901-6116FAE8A6C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837815" y="0"/>
            <a:ext cx="7354185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Hans" altLang="en-US" dirty="0"/>
              <a:t>此处添加图片</a:t>
            </a:r>
            <a:endParaRPr lang="en-US" dirty="0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xmlns="" id="{C2E0F9FC-742D-0D4E-8023-B0DAF978EC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38114" y="6194377"/>
            <a:ext cx="372416" cy="27827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6313F47-ADCF-1F4C-BDCD-2713B84513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766" y="6194377"/>
            <a:ext cx="1101524" cy="316531"/>
          </a:xfrm>
          <a:prstGeom prst="rect">
            <a:avLst/>
          </a:prstGeom>
        </p:spPr>
      </p:pic>
      <p:sp>
        <p:nvSpPr>
          <p:cNvPr id="11" name="Text Placeholder 17">
            <a:extLst>
              <a:ext uri="{FF2B5EF4-FFF2-40B4-BE49-F238E27FC236}">
                <a16:creationId xmlns:a16="http://schemas.microsoft.com/office/drawing/2014/main" xmlns="" id="{D307F45B-ECE7-3C48-9F09-F02B849B21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3166" y="1379641"/>
            <a:ext cx="2609485" cy="883112"/>
          </a:xfrm>
        </p:spPr>
        <p:txBody>
          <a:bodyPr>
            <a:noAutofit/>
          </a:bodyPr>
          <a:lstStyle>
            <a:lvl1pPr marL="0" indent="0">
              <a:buNone/>
              <a:defRPr sz="26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此处添加本页的标题</a:t>
            </a:r>
            <a:endParaRPr lang="en-US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xmlns="" id="{CA9634CF-7365-6241-8B97-6A8F2210DF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3166" y="2423185"/>
            <a:ext cx="2609486" cy="320015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E49E8FEA-9BD7-2941-B391-2BDDD47916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3166" y="3333192"/>
            <a:ext cx="2609485" cy="142478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虎牙直播是以游戏直播为主业营业务的弹幕式直播互动平台，虎牙直播以游戏直播为主，涵盖娱乐、综艺、教育、户外、体育等多种直播内容。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104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 (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E991F02-DA21-1848-B537-8D8D8DFDA7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9312" y="6039129"/>
            <a:ext cx="2018437" cy="2596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41E58B8-B2F7-7C4F-BBFA-B0E6BE7D3B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69" y="683829"/>
            <a:ext cx="2041620" cy="576314"/>
          </a:xfrm>
          <a:prstGeom prst="rect">
            <a:avLst/>
          </a:prstGeom>
        </p:spPr>
      </p:pic>
      <p:sp>
        <p:nvSpPr>
          <p:cNvPr id="14" name="Text Placeholder 21">
            <a:extLst>
              <a:ext uri="{FF2B5EF4-FFF2-40B4-BE49-F238E27FC236}">
                <a16:creationId xmlns:a16="http://schemas.microsoft.com/office/drawing/2014/main" xmlns="" id="{B5271E1A-FBA0-7748-B029-C6B5A6A554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06130" y="6076703"/>
            <a:ext cx="1236595" cy="253204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4B4B4B"/>
                </a:solidFill>
                <a:latin typeface="Arial" panose="020B0604020202020204" pitchFamily="34" charset="0"/>
                <a:ea typeface="Noto Sans CJK TC Regular" panose="020B0500000000000000" pitchFamily="34" charset="-128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Hans" dirty="0"/>
              <a:t>2019. 00. 00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xmlns="" id="{BF0C9EE9-083D-9246-BEBD-C70632939D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0953" y="4451889"/>
            <a:ext cx="3803621" cy="566738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rgbClr val="4B4B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此处添加副标题</a:t>
            </a:r>
            <a:endParaRPr lang="en-US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xmlns="" id="{11418B55-139A-9C46-BEE2-70C1D756C5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0633" y="2842836"/>
            <a:ext cx="3803941" cy="1326739"/>
          </a:xfrm>
        </p:spPr>
        <p:txBody>
          <a:bodyPr>
            <a:noAutofit/>
          </a:bodyPr>
          <a:lstStyle>
            <a:lvl1pPr marL="0" indent="0">
              <a:buNone/>
              <a:defRPr sz="4000" b="0" i="0">
                <a:solidFill>
                  <a:srgbClr val="4B4B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zh-Hans" altLang="en-US" dirty="0"/>
              <a:t>此处添加封面标题封面标题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262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页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xmlns="" id="{7A2C7E42-3553-1042-B225-DCADE8CAED4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974677" y="914642"/>
            <a:ext cx="3571875" cy="20276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Hans" altLang="en-US" dirty="0"/>
              <a:t>此处添加图片</a:t>
            </a:r>
            <a:endParaRPr lang="en-US" dirty="0"/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xmlns="" id="{7EAC9F0D-7D66-BF47-B901-6116FAE8A6C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916363" y="914643"/>
            <a:ext cx="3571875" cy="201896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Hans" altLang="en-US" dirty="0"/>
              <a:t>此处添加图片</a:t>
            </a:r>
            <a:endParaRPr lang="en-US" dirty="0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xmlns="" id="{C2E0F9FC-742D-0D4E-8023-B0DAF978EC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38114" y="6194377"/>
            <a:ext cx="372416" cy="27827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6313F47-ADCF-1F4C-BDCD-2713B84513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766" y="6194377"/>
            <a:ext cx="1101524" cy="316531"/>
          </a:xfrm>
          <a:prstGeom prst="rect">
            <a:avLst/>
          </a:prstGeom>
        </p:spPr>
      </p:pic>
      <p:sp>
        <p:nvSpPr>
          <p:cNvPr id="17" name="Text Placeholder 17">
            <a:extLst>
              <a:ext uri="{FF2B5EF4-FFF2-40B4-BE49-F238E27FC236}">
                <a16:creationId xmlns:a16="http://schemas.microsoft.com/office/drawing/2014/main" xmlns="" id="{57F38C04-BF8A-6043-A8CA-DC92531C33E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61775" y="3136107"/>
            <a:ext cx="2609486" cy="320015"/>
          </a:xfr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此处添加本页的小标题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8367F5-FF02-1D49-A597-F36A117F17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16363" y="3146581"/>
            <a:ext cx="469657" cy="30954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Noto Sans CJK SC Regular" panose="020B0500000000000000" pitchFamily="34" charset="-128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Hans" dirty="0"/>
              <a:t>01</a:t>
            </a:r>
            <a:endParaRPr lang="en-US" dirty="0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xmlns="" id="{EC5CC830-803F-7E41-9AAB-D67E3EDB21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20089" y="3136107"/>
            <a:ext cx="2609486" cy="320015"/>
          </a:xfr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此处添加本页的小标题</a:t>
            </a:r>
            <a:endParaRPr lang="en-US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xmlns="" id="{926B9AA4-34DE-534C-9FE1-2B347A34544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74677" y="3146581"/>
            <a:ext cx="487398" cy="309541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Noto Sans CJK SC Regular" panose="020B0500000000000000" pitchFamily="34" charset="-128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Hans" dirty="0"/>
              <a:t>02</a:t>
            </a:r>
            <a:endParaRPr lang="en-US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xmlns="" id="{B8EA900C-9B25-5B49-A6F3-4351726FC25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16363" y="3670556"/>
            <a:ext cx="2019488" cy="266013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此处添加本页的小标题</a:t>
            </a:r>
            <a:endParaRPr lang="en-US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xmlns="" id="{BD7701F2-0EBB-044D-8749-449F38D16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4677" y="3670555"/>
            <a:ext cx="2019488" cy="266013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此处添加本页的小标题</a:t>
            </a:r>
            <a:endParaRPr lang="en-US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971F66A1-08F3-654E-8267-335EA15F2E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63" y="4143438"/>
            <a:ext cx="3571875" cy="90144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虎牙直播是以游戏直播为主业营业务的弹幕式直播互动平台，虎牙直播以游戏直播为主，涵盖娱乐、综艺、教育、户外、体育等多种直播内容。</a:t>
            </a:r>
            <a:endParaRPr lang="en-US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BFC4095-020E-FC4E-B192-3D2F2A39E3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4676" y="4140893"/>
            <a:ext cx="3571875" cy="90144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虎牙直播是以游戏直播为主业营业务的弹幕式直播互动平台，虎牙直播以游戏直播为主，涵盖娱乐、综艺、教育、户外、体育等多种直播内容。</a:t>
            </a:r>
            <a:endParaRPr lang="en-US" dirty="0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xmlns="" id="{50B07576-746C-464B-A1B5-BC811C96E2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3166" y="914642"/>
            <a:ext cx="2609485" cy="883112"/>
          </a:xfrm>
        </p:spPr>
        <p:txBody>
          <a:bodyPr>
            <a:noAutofit/>
          </a:bodyPr>
          <a:lstStyle>
            <a:lvl1pPr marL="0" indent="0">
              <a:buNone/>
              <a:defRPr sz="26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此处添加本页的标题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4230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页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xmlns="" id="{E7B58679-69AB-1B4C-A430-6189B25BEBC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679025" y="-1597118"/>
            <a:ext cx="3895330" cy="5157371"/>
          </a:xfrm>
          <a:custGeom>
            <a:avLst/>
            <a:gdLst>
              <a:gd name="connsiteX0" fmla="*/ 1819857 w 5990707"/>
              <a:gd name="connsiteY0" fmla="*/ 0 h 7967642"/>
              <a:gd name="connsiteX1" fmla="*/ 4170850 w 5990707"/>
              <a:gd name="connsiteY1" fmla="*/ 0 h 7967642"/>
              <a:gd name="connsiteX2" fmla="*/ 5990707 w 5990707"/>
              <a:gd name="connsiteY2" fmla="*/ 1819857 h 7967642"/>
              <a:gd name="connsiteX3" fmla="*/ 5990707 w 5990707"/>
              <a:gd name="connsiteY3" fmla="*/ 7967642 h 7967642"/>
              <a:gd name="connsiteX4" fmla="*/ 5990707 w 5990707"/>
              <a:gd name="connsiteY4" fmla="*/ 7967642 h 7967642"/>
              <a:gd name="connsiteX5" fmla="*/ 0 w 5990707"/>
              <a:gd name="connsiteY5" fmla="*/ 7967642 h 7967642"/>
              <a:gd name="connsiteX6" fmla="*/ 0 w 5990707"/>
              <a:gd name="connsiteY6" fmla="*/ 7967642 h 7967642"/>
              <a:gd name="connsiteX7" fmla="*/ 0 w 5990707"/>
              <a:gd name="connsiteY7" fmla="*/ 1819857 h 7967642"/>
              <a:gd name="connsiteX8" fmla="*/ 1819857 w 5990707"/>
              <a:gd name="connsiteY8" fmla="*/ 0 h 7967642"/>
              <a:gd name="connsiteX0" fmla="*/ 22054 w 5990707"/>
              <a:gd name="connsiteY0" fmla="*/ 976393 h 7967642"/>
              <a:gd name="connsiteX1" fmla="*/ 4170850 w 5990707"/>
              <a:gd name="connsiteY1" fmla="*/ 0 h 7967642"/>
              <a:gd name="connsiteX2" fmla="*/ 5990707 w 5990707"/>
              <a:gd name="connsiteY2" fmla="*/ 1819857 h 7967642"/>
              <a:gd name="connsiteX3" fmla="*/ 5990707 w 5990707"/>
              <a:gd name="connsiteY3" fmla="*/ 7967642 h 7967642"/>
              <a:gd name="connsiteX4" fmla="*/ 5990707 w 5990707"/>
              <a:gd name="connsiteY4" fmla="*/ 7967642 h 7967642"/>
              <a:gd name="connsiteX5" fmla="*/ 0 w 5990707"/>
              <a:gd name="connsiteY5" fmla="*/ 7967642 h 7967642"/>
              <a:gd name="connsiteX6" fmla="*/ 0 w 5990707"/>
              <a:gd name="connsiteY6" fmla="*/ 7967642 h 7967642"/>
              <a:gd name="connsiteX7" fmla="*/ 0 w 5990707"/>
              <a:gd name="connsiteY7" fmla="*/ 1819857 h 7967642"/>
              <a:gd name="connsiteX8" fmla="*/ 22054 w 5990707"/>
              <a:gd name="connsiteY8" fmla="*/ 976393 h 7967642"/>
              <a:gd name="connsiteX0" fmla="*/ 22054 w 5999650"/>
              <a:gd name="connsiteY0" fmla="*/ 960895 h 7952144"/>
              <a:gd name="connsiteX1" fmla="*/ 5999650 w 5999650"/>
              <a:gd name="connsiteY1" fmla="*/ 0 h 7952144"/>
              <a:gd name="connsiteX2" fmla="*/ 5990707 w 5999650"/>
              <a:gd name="connsiteY2" fmla="*/ 1804359 h 7952144"/>
              <a:gd name="connsiteX3" fmla="*/ 5990707 w 5999650"/>
              <a:gd name="connsiteY3" fmla="*/ 7952144 h 7952144"/>
              <a:gd name="connsiteX4" fmla="*/ 5990707 w 5999650"/>
              <a:gd name="connsiteY4" fmla="*/ 7952144 h 7952144"/>
              <a:gd name="connsiteX5" fmla="*/ 0 w 5999650"/>
              <a:gd name="connsiteY5" fmla="*/ 7952144 h 7952144"/>
              <a:gd name="connsiteX6" fmla="*/ 0 w 5999650"/>
              <a:gd name="connsiteY6" fmla="*/ 7952144 h 7952144"/>
              <a:gd name="connsiteX7" fmla="*/ 0 w 5999650"/>
              <a:gd name="connsiteY7" fmla="*/ 1804359 h 7952144"/>
              <a:gd name="connsiteX8" fmla="*/ 22054 w 5999650"/>
              <a:gd name="connsiteY8" fmla="*/ 960895 h 7952144"/>
              <a:gd name="connsiteX0" fmla="*/ 22054 w 5999650"/>
              <a:gd name="connsiteY0" fmla="*/ 960895 h 7952144"/>
              <a:gd name="connsiteX1" fmla="*/ 5999650 w 5999650"/>
              <a:gd name="connsiteY1" fmla="*/ 0 h 7952144"/>
              <a:gd name="connsiteX2" fmla="*/ 5990707 w 5999650"/>
              <a:gd name="connsiteY2" fmla="*/ 1804359 h 7952144"/>
              <a:gd name="connsiteX3" fmla="*/ 5990707 w 5999650"/>
              <a:gd name="connsiteY3" fmla="*/ 7952144 h 7952144"/>
              <a:gd name="connsiteX4" fmla="*/ 5990707 w 5999650"/>
              <a:gd name="connsiteY4" fmla="*/ 6975751 h 7952144"/>
              <a:gd name="connsiteX5" fmla="*/ 0 w 5999650"/>
              <a:gd name="connsiteY5" fmla="*/ 7952144 h 7952144"/>
              <a:gd name="connsiteX6" fmla="*/ 0 w 5999650"/>
              <a:gd name="connsiteY6" fmla="*/ 7952144 h 7952144"/>
              <a:gd name="connsiteX7" fmla="*/ 0 w 5999650"/>
              <a:gd name="connsiteY7" fmla="*/ 1804359 h 7952144"/>
              <a:gd name="connsiteX8" fmla="*/ 22054 w 5999650"/>
              <a:gd name="connsiteY8" fmla="*/ 960895 h 7952144"/>
              <a:gd name="connsiteX0" fmla="*/ 22054 w 5999650"/>
              <a:gd name="connsiteY0" fmla="*/ 960895 h 7952144"/>
              <a:gd name="connsiteX1" fmla="*/ 5999650 w 5999650"/>
              <a:gd name="connsiteY1" fmla="*/ 0 h 7952144"/>
              <a:gd name="connsiteX2" fmla="*/ 5990707 w 5999650"/>
              <a:gd name="connsiteY2" fmla="*/ 1804359 h 7952144"/>
              <a:gd name="connsiteX3" fmla="*/ 5990707 w 5999650"/>
              <a:gd name="connsiteY3" fmla="*/ 7952144 h 7952144"/>
              <a:gd name="connsiteX4" fmla="*/ 4440877 w 5999650"/>
              <a:gd name="connsiteY4" fmla="*/ 7223723 h 7952144"/>
              <a:gd name="connsiteX5" fmla="*/ 0 w 5999650"/>
              <a:gd name="connsiteY5" fmla="*/ 7952144 h 7952144"/>
              <a:gd name="connsiteX6" fmla="*/ 0 w 5999650"/>
              <a:gd name="connsiteY6" fmla="*/ 7952144 h 7952144"/>
              <a:gd name="connsiteX7" fmla="*/ 0 w 5999650"/>
              <a:gd name="connsiteY7" fmla="*/ 1804359 h 7952144"/>
              <a:gd name="connsiteX8" fmla="*/ 22054 w 5999650"/>
              <a:gd name="connsiteY8" fmla="*/ 960895 h 7952144"/>
              <a:gd name="connsiteX0" fmla="*/ 22054 w 6006205"/>
              <a:gd name="connsiteY0" fmla="*/ 960895 h 7952144"/>
              <a:gd name="connsiteX1" fmla="*/ 5999650 w 6006205"/>
              <a:gd name="connsiteY1" fmla="*/ 0 h 7952144"/>
              <a:gd name="connsiteX2" fmla="*/ 5990707 w 6006205"/>
              <a:gd name="connsiteY2" fmla="*/ 1804359 h 7952144"/>
              <a:gd name="connsiteX3" fmla="*/ 6006205 w 6006205"/>
              <a:gd name="connsiteY3" fmla="*/ 6975751 h 7952144"/>
              <a:gd name="connsiteX4" fmla="*/ 4440877 w 6006205"/>
              <a:gd name="connsiteY4" fmla="*/ 7223723 h 7952144"/>
              <a:gd name="connsiteX5" fmla="*/ 0 w 6006205"/>
              <a:gd name="connsiteY5" fmla="*/ 7952144 h 7952144"/>
              <a:gd name="connsiteX6" fmla="*/ 0 w 6006205"/>
              <a:gd name="connsiteY6" fmla="*/ 7952144 h 7952144"/>
              <a:gd name="connsiteX7" fmla="*/ 0 w 6006205"/>
              <a:gd name="connsiteY7" fmla="*/ 1804359 h 7952144"/>
              <a:gd name="connsiteX8" fmla="*/ 22054 w 6006205"/>
              <a:gd name="connsiteY8" fmla="*/ 960895 h 7952144"/>
              <a:gd name="connsiteX0" fmla="*/ 22054 w 6006205"/>
              <a:gd name="connsiteY0" fmla="*/ 960895 h 7952144"/>
              <a:gd name="connsiteX1" fmla="*/ 5999650 w 6006205"/>
              <a:gd name="connsiteY1" fmla="*/ 0 h 7952144"/>
              <a:gd name="connsiteX2" fmla="*/ 5990707 w 6006205"/>
              <a:gd name="connsiteY2" fmla="*/ 1804359 h 7952144"/>
              <a:gd name="connsiteX3" fmla="*/ 6006205 w 6006205"/>
              <a:gd name="connsiteY3" fmla="*/ 6975751 h 7952144"/>
              <a:gd name="connsiteX4" fmla="*/ 0 w 6006205"/>
              <a:gd name="connsiteY4" fmla="*/ 7952144 h 7952144"/>
              <a:gd name="connsiteX5" fmla="*/ 0 w 6006205"/>
              <a:gd name="connsiteY5" fmla="*/ 7952144 h 7952144"/>
              <a:gd name="connsiteX6" fmla="*/ 0 w 6006205"/>
              <a:gd name="connsiteY6" fmla="*/ 1804359 h 7952144"/>
              <a:gd name="connsiteX7" fmla="*/ 22054 w 6006205"/>
              <a:gd name="connsiteY7" fmla="*/ 960895 h 7952144"/>
              <a:gd name="connsiteX0" fmla="*/ 22054 w 6006205"/>
              <a:gd name="connsiteY0" fmla="*/ 960895 h 7952144"/>
              <a:gd name="connsiteX1" fmla="*/ 5999650 w 6006205"/>
              <a:gd name="connsiteY1" fmla="*/ 0 h 7952144"/>
              <a:gd name="connsiteX2" fmla="*/ 5990707 w 6006205"/>
              <a:gd name="connsiteY2" fmla="*/ 1804359 h 7952144"/>
              <a:gd name="connsiteX3" fmla="*/ 6006205 w 6006205"/>
              <a:gd name="connsiteY3" fmla="*/ 6975751 h 7952144"/>
              <a:gd name="connsiteX4" fmla="*/ 0 w 6006205"/>
              <a:gd name="connsiteY4" fmla="*/ 7952144 h 7952144"/>
              <a:gd name="connsiteX5" fmla="*/ 0 w 6006205"/>
              <a:gd name="connsiteY5" fmla="*/ 7952144 h 7952144"/>
              <a:gd name="connsiteX6" fmla="*/ 22054 w 6006205"/>
              <a:gd name="connsiteY6" fmla="*/ 960895 h 7952144"/>
              <a:gd name="connsiteX0" fmla="*/ 22054 w 6006205"/>
              <a:gd name="connsiteY0" fmla="*/ 960895 h 7952144"/>
              <a:gd name="connsiteX1" fmla="*/ 5999650 w 6006205"/>
              <a:gd name="connsiteY1" fmla="*/ 0 h 7952144"/>
              <a:gd name="connsiteX2" fmla="*/ 5990707 w 6006205"/>
              <a:gd name="connsiteY2" fmla="*/ 1804359 h 7952144"/>
              <a:gd name="connsiteX3" fmla="*/ 6006205 w 6006205"/>
              <a:gd name="connsiteY3" fmla="*/ 6975751 h 7952144"/>
              <a:gd name="connsiteX4" fmla="*/ 0 w 6006205"/>
              <a:gd name="connsiteY4" fmla="*/ 7952144 h 7952144"/>
              <a:gd name="connsiteX5" fmla="*/ 0 w 6006205"/>
              <a:gd name="connsiteY5" fmla="*/ 7952144 h 7952144"/>
              <a:gd name="connsiteX6" fmla="*/ 22054 w 6006205"/>
              <a:gd name="connsiteY6" fmla="*/ 960895 h 7952144"/>
              <a:gd name="connsiteX0" fmla="*/ 22054 w 6006205"/>
              <a:gd name="connsiteY0" fmla="*/ 960895 h 7952144"/>
              <a:gd name="connsiteX1" fmla="*/ 5999650 w 6006205"/>
              <a:gd name="connsiteY1" fmla="*/ 0 h 7952144"/>
              <a:gd name="connsiteX2" fmla="*/ 6006205 w 6006205"/>
              <a:gd name="connsiteY2" fmla="*/ 6975751 h 7952144"/>
              <a:gd name="connsiteX3" fmla="*/ 0 w 6006205"/>
              <a:gd name="connsiteY3" fmla="*/ 7952144 h 7952144"/>
              <a:gd name="connsiteX4" fmla="*/ 0 w 6006205"/>
              <a:gd name="connsiteY4" fmla="*/ 7952144 h 7952144"/>
              <a:gd name="connsiteX5" fmla="*/ 22054 w 6006205"/>
              <a:gd name="connsiteY5" fmla="*/ 960895 h 7952144"/>
              <a:gd name="connsiteX0" fmla="*/ 22054 w 6006205"/>
              <a:gd name="connsiteY0" fmla="*/ 960895 h 7952144"/>
              <a:gd name="connsiteX1" fmla="*/ 5999650 w 6006205"/>
              <a:gd name="connsiteY1" fmla="*/ 0 h 7952144"/>
              <a:gd name="connsiteX2" fmla="*/ 6006205 w 6006205"/>
              <a:gd name="connsiteY2" fmla="*/ 6975751 h 7952144"/>
              <a:gd name="connsiteX3" fmla="*/ 0 w 6006205"/>
              <a:gd name="connsiteY3" fmla="*/ 7952144 h 7952144"/>
              <a:gd name="connsiteX4" fmla="*/ 0 w 6006205"/>
              <a:gd name="connsiteY4" fmla="*/ 7952144 h 7952144"/>
              <a:gd name="connsiteX5" fmla="*/ 22054 w 6006205"/>
              <a:gd name="connsiteY5" fmla="*/ 960895 h 795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6205" h="7952144">
                <a:moveTo>
                  <a:pt x="22054" y="960895"/>
                </a:moveTo>
                <a:lnTo>
                  <a:pt x="5999650" y="0"/>
                </a:lnTo>
                <a:lnTo>
                  <a:pt x="6006205" y="6975751"/>
                </a:lnTo>
                <a:lnTo>
                  <a:pt x="0" y="7952144"/>
                </a:lnTo>
                <a:lnTo>
                  <a:pt x="0" y="7952144"/>
                </a:lnTo>
                <a:cubicBezTo>
                  <a:pt x="7351" y="5621728"/>
                  <a:pt x="14703" y="3291311"/>
                  <a:pt x="22054" y="960895"/>
                </a:cubicBez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Hans" altLang="en-US" dirty="0"/>
              <a:t>此处添加图片</a:t>
            </a:r>
            <a:endParaRPr lang="en-US" dirty="0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xmlns="" id="{EC8CB7F7-6C75-914D-A018-C239046E5C8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58774" y="178770"/>
            <a:ext cx="3895330" cy="5157371"/>
          </a:xfrm>
          <a:custGeom>
            <a:avLst/>
            <a:gdLst>
              <a:gd name="connsiteX0" fmla="*/ 1819857 w 5990707"/>
              <a:gd name="connsiteY0" fmla="*/ 0 h 7967642"/>
              <a:gd name="connsiteX1" fmla="*/ 4170850 w 5990707"/>
              <a:gd name="connsiteY1" fmla="*/ 0 h 7967642"/>
              <a:gd name="connsiteX2" fmla="*/ 5990707 w 5990707"/>
              <a:gd name="connsiteY2" fmla="*/ 1819857 h 7967642"/>
              <a:gd name="connsiteX3" fmla="*/ 5990707 w 5990707"/>
              <a:gd name="connsiteY3" fmla="*/ 7967642 h 7967642"/>
              <a:gd name="connsiteX4" fmla="*/ 5990707 w 5990707"/>
              <a:gd name="connsiteY4" fmla="*/ 7967642 h 7967642"/>
              <a:gd name="connsiteX5" fmla="*/ 0 w 5990707"/>
              <a:gd name="connsiteY5" fmla="*/ 7967642 h 7967642"/>
              <a:gd name="connsiteX6" fmla="*/ 0 w 5990707"/>
              <a:gd name="connsiteY6" fmla="*/ 7967642 h 7967642"/>
              <a:gd name="connsiteX7" fmla="*/ 0 w 5990707"/>
              <a:gd name="connsiteY7" fmla="*/ 1819857 h 7967642"/>
              <a:gd name="connsiteX8" fmla="*/ 1819857 w 5990707"/>
              <a:gd name="connsiteY8" fmla="*/ 0 h 7967642"/>
              <a:gd name="connsiteX0" fmla="*/ 22054 w 5990707"/>
              <a:gd name="connsiteY0" fmla="*/ 976393 h 7967642"/>
              <a:gd name="connsiteX1" fmla="*/ 4170850 w 5990707"/>
              <a:gd name="connsiteY1" fmla="*/ 0 h 7967642"/>
              <a:gd name="connsiteX2" fmla="*/ 5990707 w 5990707"/>
              <a:gd name="connsiteY2" fmla="*/ 1819857 h 7967642"/>
              <a:gd name="connsiteX3" fmla="*/ 5990707 w 5990707"/>
              <a:gd name="connsiteY3" fmla="*/ 7967642 h 7967642"/>
              <a:gd name="connsiteX4" fmla="*/ 5990707 w 5990707"/>
              <a:gd name="connsiteY4" fmla="*/ 7967642 h 7967642"/>
              <a:gd name="connsiteX5" fmla="*/ 0 w 5990707"/>
              <a:gd name="connsiteY5" fmla="*/ 7967642 h 7967642"/>
              <a:gd name="connsiteX6" fmla="*/ 0 w 5990707"/>
              <a:gd name="connsiteY6" fmla="*/ 7967642 h 7967642"/>
              <a:gd name="connsiteX7" fmla="*/ 0 w 5990707"/>
              <a:gd name="connsiteY7" fmla="*/ 1819857 h 7967642"/>
              <a:gd name="connsiteX8" fmla="*/ 22054 w 5990707"/>
              <a:gd name="connsiteY8" fmla="*/ 976393 h 7967642"/>
              <a:gd name="connsiteX0" fmla="*/ 22054 w 5999650"/>
              <a:gd name="connsiteY0" fmla="*/ 960895 h 7952144"/>
              <a:gd name="connsiteX1" fmla="*/ 5999650 w 5999650"/>
              <a:gd name="connsiteY1" fmla="*/ 0 h 7952144"/>
              <a:gd name="connsiteX2" fmla="*/ 5990707 w 5999650"/>
              <a:gd name="connsiteY2" fmla="*/ 1804359 h 7952144"/>
              <a:gd name="connsiteX3" fmla="*/ 5990707 w 5999650"/>
              <a:gd name="connsiteY3" fmla="*/ 7952144 h 7952144"/>
              <a:gd name="connsiteX4" fmla="*/ 5990707 w 5999650"/>
              <a:gd name="connsiteY4" fmla="*/ 7952144 h 7952144"/>
              <a:gd name="connsiteX5" fmla="*/ 0 w 5999650"/>
              <a:gd name="connsiteY5" fmla="*/ 7952144 h 7952144"/>
              <a:gd name="connsiteX6" fmla="*/ 0 w 5999650"/>
              <a:gd name="connsiteY6" fmla="*/ 7952144 h 7952144"/>
              <a:gd name="connsiteX7" fmla="*/ 0 w 5999650"/>
              <a:gd name="connsiteY7" fmla="*/ 1804359 h 7952144"/>
              <a:gd name="connsiteX8" fmla="*/ 22054 w 5999650"/>
              <a:gd name="connsiteY8" fmla="*/ 960895 h 7952144"/>
              <a:gd name="connsiteX0" fmla="*/ 22054 w 5999650"/>
              <a:gd name="connsiteY0" fmla="*/ 960895 h 7952144"/>
              <a:gd name="connsiteX1" fmla="*/ 5999650 w 5999650"/>
              <a:gd name="connsiteY1" fmla="*/ 0 h 7952144"/>
              <a:gd name="connsiteX2" fmla="*/ 5990707 w 5999650"/>
              <a:gd name="connsiteY2" fmla="*/ 1804359 h 7952144"/>
              <a:gd name="connsiteX3" fmla="*/ 5990707 w 5999650"/>
              <a:gd name="connsiteY3" fmla="*/ 7952144 h 7952144"/>
              <a:gd name="connsiteX4" fmla="*/ 5990707 w 5999650"/>
              <a:gd name="connsiteY4" fmla="*/ 6975751 h 7952144"/>
              <a:gd name="connsiteX5" fmla="*/ 0 w 5999650"/>
              <a:gd name="connsiteY5" fmla="*/ 7952144 h 7952144"/>
              <a:gd name="connsiteX6" fmla="*/ 0 w 5999650"/>
              <a:gd name="connsiteY6" fmla="*/ 7952144 h 7952144"/>
              <a:gd name="connsiteX7" fmla="*/ 0 w 5999650"/>
              <a:gd name="connsiteY7" fmla="*/ 1804359 h 7952144"/>
              <a:gd name="connsiteX8" fmla="*/ 22054 w 5999650"/>
              <a:gd name="connsiteY8" fmla="*/ 960895 h 7952144"/>
              <a:gd name="connsiteX0" fmla="*/ 22054 w 5999650"/>
              <a:gd name="connsiteY0" fmla="*/ 960895 h 7952144"/>
              <a:gd name="connsiteX1" fmla="*/ 5999650 w 5999650"/>
              <a:gd name="connsiteY1" fmla="*/ 0 h 7952144"/>
              <a:gd name="connsiteX2" fmla="*/ 5990707 w 5999650"/>
              <a:gd name="connsiteY2" fmla="*/ 1804359 h 7952144"/>
              <a:gd name="connsiteX3" fmla="*/ 5990707 w 5999650"/>
              <a:gd name="connsiteY3" fmla="*/ 7952144 h 7952144"/>
              <a:gd name="connsiteX4" fmla="*/ 4440877 w 5999650"/>
              <a:gd name="connsiteY4" fmla="*/ 7223723 h 7952144"/>
              <a:gd name="connsiteX5" fmla="*/ 0 w 5999650"/>
              <a:gd name="connsiteY5" fmla="*/ 7952144 h 7952144"/>
              <a:gd name="connsiteX6" fmla="*/ 0 w 5999650"/>
              <a:gd name="connsiteY6" fmla="*/ 7952144 h 7952144"/>
              <a:gd name="connsiteX7" fmla="*/ 0 w 5999650"/>
              <a:gd name="connsiteY7" fmla="*/ 1804359 h 7952144"/>
              <a:gd name="connsiteX8" fmla="*/ 22054 w 5999650"/>
              <a:gd name="connsiteY8" fmla="*/ 960895 h 7952144"/>
              <a:gd name="connsiteX0" fmla="*/ 22054 w 6006205"/>
              <a:gd name="connsiteY0" fmla="*/ 960895 h 7952144"/>
              <a:gd name="connsiteX1" fmla="*/ 5999650 w 6006205"/>
              <a:gd name="connsiteY1" fmla="*/ 0 h 7952144"/>
              <a:gd name="connsiteX2" fmla="*/ 5990707 w 6006205"/>
              <a:gd name="connsiteY2" fmla="*/ 1804359 h 7952144"/>
              <a:gd name="connsiteX3" fmla="*/ 6006205 w 6006205"/>
              <a:gd name="connsiteY3" fmla="*/ 6975751 h 7952144"/>
              <a:gd name="connsiteX4" fmla="*/ 4440877 w 6006205"/>
              <a:gd name="connsiteY4" fmla="*/ 7223723 h 7952144"/>
              <a:gd name="connsiteX5" fmla="*/ 0 w 6006205"/>
              <a:gd name="connsiteY5" fmla="*/ 7952144 h 7952144"/>
              <a:gd name="connsiteX6" fmla="*/ 0 w 6006205"/>
              <a:gd name="connsiteY6" fmla="*/ 7952144 h 7952144"/>
              <a:gd name="connsiteX7" fmla="*/ 0 w 6006205"/>
              <a:gd name="connsiteY7" fmla="*/ 1804359 h 7952144"/>
              <a:gd name="connsiteX8" fmla="*/ 22054 w 6006205"/>
              <a:gd name="connsiteY8" fmla="*/ 960895 h 7952144"/>
              <a:gd name="connsiteX0" fmla="*/ 22054 w 6006205"/>
              <a:gd name="connsiteY0" fmla="*/ 960895 h 7952144"/>
              <a:gd name="connsiteX1" fmla="*/ 5999650 w 6006205"/>
              <a:gd name="connsiteY1" fmla="*/ 0 h 7952144"/>
              <a:gd name="connsiteX2" fmla="*/ 5990707 w 6006205"/>
              <a:gd name="connsiteY2" fmla="*/ 1804359 h 7952144"/>
              <a:gd name="connsiteX3" fmla="*/ 6006205 w 6006205"/>
              <a:gd name="connsiteY3" fmla="*/ 6975751 h 7952144"/>
              <a:gd name="connsiteX4" fmla="*/ 0 w 6006205"/>
              <a:gd name="connsiteY4" fmla="*/ 7952144 h 7952144"/>
              <a:gd name="connsiteX5" fmla="*/ 0 w 6006205"/>
              <a:gd name="connsiteY5" fmla="*/ 7952144 h 7952144"/>
              <a:gd name="connsiteX6" fmla="*/ 0 w 6006205"/>
              <a:gd name="connsiteY6" fmla="*/ 1804359 h 7952144"/>
              <a:gd name="connsiteX7" fmla="*/ 22054 w 6006205"/>
              <a:gd name="connsiteY7" fmla="*/ 960895 h 7952144"/>
              <a:gd name="connsiteX0" fmla="*/ 22054 w 6006205"/>
              <a:gd name="connsiteY0" fmla="*/ 960895 h 7952144"/>
              <a:gd name="connsiteX1" fmla="*/ 5999650 w 6006205"/>
              <a:gd name="connsiteY1" fmla="*/ 0 h 7952144"/>
              <a:gd name="connsiteX2" fmla="*/ 5990707 w 6006205"/>
              <a:gd name="connsiteY2" fmla="*/ 1804359 h 7952144"/>
              <a:gd name="connsiteX3" fmla="*/ 6006205 w 6006205"/>
              <a:gd name="connsiteY3" fmla="*/ 6975751 h 7952144"/>
              <a:gd name="connsiteX4" fmla="*/ 0 w 6006205"/>
              <a:gd name="connsiteY4" fmla="*/ 7952144 h 7952144"/>
              <a:gd name="connsiteX5" fmla="*/ 0 w 6006205"/>
              <a:gd name="connsiteY5" fmla="*/ 7952144 h 7952144"/>
              <a:gd name="connsiteX6" fmla="*/ 22054 w 6006205"/>
              <a:gd name="connsiteY6" fmla="*/ 960895 h 7952144"/>
              <a:gd name="connsiteX0" fmla="*/ 22054 w 6006205"/>
              <a:gd name="connsiteY0" fmla="*/ 960895 h 7952144"/>
              <a:gd name="connsiteX1" fmla="*/ 5999650 w 6006205"/>
              <a:gd name="connsiteY1" fmla="*/ 0 h 7952144"/>
              <a:gd name="connsiteX2" fmla="*/ 5990707 w 6006205"/>
              <a:gd name="connsiteY2" fmla="*/ 1804359 h 7952144"/>
              <a:gd name="connsiteX3" fmla="*/ 6006205 w 6006205"/>
              <a:gd name="connsiteY3" fmla="*/ 6975751 h 7952144"/>
              <a:gd name="connsiteX4" fmla="*/ 0 w 6006205"/>
              <a:gd name="connsiteY4" fmla="*/ 7952144 h 7952144"/>
              <a:gd name="connsiteX5" fmla="*/ 0 w 6006205"/>
              <a:gd name="connsiteY5" fmla="*/ 7952144 h 7952144"/>
              <a:gd name="connsiteX6" fmla="*/ 22054 w 6006205"/>
              <a:gd name="connsiteY6" fmla="*/ 960895 h 7952144"/>
              <a:gd name="connsiteX0" fmla="*/ 22054 w 6006205"/>
              <a:gd name="connsiteY0" fmla="*/ 960895 h 7952144"/>
              <a:gd name="connsiteX1" fmla="*/ 5999650 w 6006205"/>
              <a:gd name="connsiteY1" fmla="*/ 0 h 7952144"/>
              <a:gd name="connsiteX2" fmla="*/ 6006205 w 6006205"/>
              <a:gd name="connsiteY2" fmla="*/ 6975751 h 7952144"/>
              <a:gd name="connsiteX3" fmla="*/ 0 w 6006205"/>
              <a:gd name="connsiteY3" fmla="*/ 7952144 h 7952144"/>
              <a:gd name="connsiteX4" fmla="*/ 0 w 6006205"/>
              <a:gd name="connsiteY4" fmla="*/ 7952144 h 7952144"/>
              <a:gd name="connsiteX5" fmla="*/ 22054 w 6006205"/>
              <a:gd name="connsiteY5" fmla="*/ 960895 h 7952144"/>
              <a:gd name="connsiteX0" fmla="*/ 22054 w 6006205"/>
              <a:gd name="connsiteY0" fmla="*/ 960895 h 7952144"/>
              <a:gd name="connsiteX1" fmla="*/ 5999650 w 6006205"/>
              <a:gd name="connsiteY1" fmla="*/ 0 h 7952144"/>
              <a:gd name="connsiteX2" fmla="*/ 6006205 w 6006205"/>
              <a:gd name="connsiteY2" fmla="*/ 6975751 h 7952144"/>
              <a:gd name="connsiteX3" fmla="*/ 0 w 6006205"/>
              <a:gd name="connsiteY3" fmla="*/ 7952144 h 7952144"/>
              <a:gd name="connsiteX4" fmla="*/ 0 w 6006205"/>
              <a:gd name="connsiteY4" fmla="*/ 7952144 h 7952144"/>
              <a:gd name="connsiteX5" fmla="*/ 22054 w 6006205"/>
              <a:gd name="connsiteY5" fmla="*/ 960895 h 795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6205" h="7952144">
                <a:moveTo>
                  <a:pt x="22054" y="960895"/>
                </a:moveTo>
                <a:lnTo>
                  <a:pt x="5999650" y="0"/>
                </a:lnTo>
                <a:lnTo>
                  <a:pt x="6006205" y="6975751"/>
                </a:lnTo>
                <a:lnTo>
                  <a:pt x="0" y="7952144"/>
                </a:lnTo>
                <a:lnTo>
                  <a:pt x="0" y="7952144"/>
                </a:lnTo>
                <a:cubicBezTo>
                  <a:pt x="7351" y="5621728"/>
                  <a:pt x="14703" y="3291311"/>
                  <a:pt x="22054" y="960895"/>
                </a:cubicBez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Hans" altLang="en-US" dirty="0"/>
              <a:t>此处添加图片</a:t>
            </a:r>
            <a:endParaRPr lang="en-US" dirty="0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xmlns="" id="{3E08F73E-9DED-6242-97FC-EE959BF9B76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969082" y="3590486"/>
            <a:ext cx="3744529" cy="4957713"/>
          </a:xfrm>
          <a:custGeom>
            <a:avLst/>
            <a:gdLst>
              <a:gd name="connsiteX0" fmla="*/ 1819857 w 5990707"/>
              <a:gd name="connsiteY0" fmla="*/ 0 h 7967642"/>
              <a:gd name="connsiteX1" fmla="*/ 4170850 w 5990707"/>
              <a:gd name="connsiteY1" fmla="*/ 0 h 7967642"/>
              <a:gd name="connsiteX2" fmla="*/ 5990707 w 5990707"/>
              <a:gd name="connsiteY2" fmla="*/ 1819857 h 7967642"/>
              <a:gd name="connsiteX3" fmla="*/ 5990707 w 5990707"/>
              <a:gd name="connsiteY3" fmla="*/ 7967642 h 7967642"/>
              <a:gd name="connsiteX4" fmla="*/ 5990707 w 5990707"/>
              <a:gd name="connsiteY4" fmla="*/ 7967642 h 7967642"/>
              <a:gd name="connsiteX5" fmla="*/ 0 w 5990707"/>
              <a:gd name="connsiteY5" fmla="*/ 7967642 h 7967642"/>
              <a:gd name="connsiteX6" fmla="*/ 0 w 5990707"/>
              <a:gd name="connsiteY6" fmla="*/ 7967642 h 7967642"/>
              <a:gd name="connsiteX7" fmla="*/ 0 w 5990707"/>
              <a:gd name="connsiteY7" fmla="*/ 1819857 h 7967642"/>
              <a:gd name="connsiteX8" fmla="*/ 1819857 w 5990707"/>
              <a:gd name="connsiteY8" fmla="*/ 0 h 7967642"/>
              <a:gd name="connsiteX0" fmla="*/ 22054 w 5990707"/>
              <a:gd name="connsiteY0" fmla="*/ 976393 h 7967642"/>
              <a:gd name="connsiteX1" fmla="*/ 4170850 w 5990707"/>
              <a:gd name="connsiteY1" fmla="*/ 0 h 7967642"/>
              <a:gd name="connsiteX2" fmla="*/ 5990707 w 5990707"/>
              <a:gd name="connsiteY2" fmla="*/ 1819857 h 7967642"/>
              <a:gd name="connsiteX3" fmla="*/ 5990707 w 5990707"/>
              <a:gd name="connsiteY3" fmla="*/ 7967642 h 7967642"/>
              <a:gd name="connsiteX4" fmla="*/ 5990707 w 5990707"/>
              <a:gd name="connsiteY4" fmla="*/ 7967642 h 7967642"/>
              <a:gd name="connsiteX5" fmla="*/ 0 w 5990707"/>
              <a:gd name="connsiteY5" fmla="*/ 7967642 h 7967642"/>
              <a:gd name="connsiteX6" fmla="*/ 0 w 5990707"/>
              <a:gd name="connsiteY6" fmla="*/ 7967642 h 7967642"/>
              <a:gd name="connsiteX7" fmla="*/ 0 w 5990707"/>
              <a:gd name="connsiteY7" fmla="*/ 1819857 h 7967642"/>
              <a:gd name="connsiteX8" fmla="*/ 22054 w 5990707"/>
              <a:gd name="connsiteY8" fmla="*/ 976393 h 7967642"/>
              <a:gd name="connsiteX0" fmla="*/ 22054 w 5999650"/>
              <a:gd name="connsiteY0" fmla="*/ 960895 h 7952144"/>
              <a:gd name="connsiteX1" fmla="*/ 5999650 w 5999650"/>
              <a:gd name="connsiteY1" fmla="*/ 0 h 7952144"/>
              <a:gd name="connsiteX2" fmla="*/ 5990707 w 5999650"/>
              <a:gd name="connsiteY2" fmla="*/ 1804359 h 7952144"/>
              <a:gd name="connsiteX3" fmla="*/ 5990707 w 5999650"/>
              <a:gd name="connsiteY3" fmla="*/ 7952144 h 7952144"/>
              <a:gd name="connsiteX4" fmla="*/ 5990707 w 5999650"/>
              <a:gd name="connsiteY4" fmla="*/ 7952144 h 7952144"/>
              <a:gd name="connsiteX5" fmla="*/ 0 w 5999650"/>
              <a:gd name="connsiteY5" fmla="*/ 7952144 h 7952144"/>
              <a:gd name="connsiteX6" fmla="*/ 0 w 5999650"/>
              <a:gd name="connsiteY6" fmla="*/ 7952144 h 7952144"/>
              <a:gd name="connsiteX7" fmla="*/ 0 w 5999650"/>
              <a:gd name="connsiteY7" fmla="*/ 1804359 h 7952144"/>
              <a:gd name="connsiteX8" fmla="*/ 22054 w 5999650"/>
              <a:gd name="connsiteY8" fmla="*/ 960895 h 7952144"/>
              <a:gd name="connsiteX0" fmla="*/ 22054 w 5999650"/>
              <a:gd name="connsiteY0" fmla="*/ 960895 h 7952144"/>
              <a:gd name="connsiteX1" fmla="*/ 5999650 w 5999650"/>
              <a:gd name="connsiteY1" fmla="*/ 0 h 7952144"/>
              <a:gd name="connsiteX2" fmla="*/ 5990707 w 5999650"/>
              <a:gd name="connsiteY2" fmla="*/ 1804359 h 7952144"/>
              <a:gd name="connsiteX3" fmla="*/ 5990707 w 5999650"/>
              <a:gd name="connsiteY3" fmla="*/ 7952144 h 7952144"/>
              <a:gd name="connsiteX4" fmla="*/ 5990707 w 5999650"/>
              <a:gd name="connsiteY4" fmla="*/ 6975751 h 7952144"/>
              <a:gd name="connsiteX5" fmla="*/ 0 w 5999650"/>
              <a:gd name="connsiteY5" fmla="*/ 7952144 h 7952144"/>
              <a:gd name="connsiteX6" fmla="*/ 0 w 5999650"/>
              <a:gd name="connsiteY6" fmla="*/ 7952144 h 7952144"/>
              <a:gd name="connsiteX7" fmla="*/ 0 w 5999650"/>
              <a:gd name="connsiteY7" fmla="*/ 1804359 h 7952144"/>
              <a:gd name="connsiteX8" fmla="*/ 22054 w 5999650"/>
              <a:gd name="connsiteY8" fmla="*/ 960895 h 7952144"/>
              <a:gd name="connsiteX0" fmla="*/ 22054 w 5999650"/>
              <a:gd name="connsiteY0" fmla="*/ 960895 h 7952144"/>
              <a:gd name="connsiteX1" fmla="*/ 5999650 w 5999650"/>
              <a:gd name="connsiteY1" fmla="*/ 0 h 7952144"/>
              <a:gd name="connsiteX2" fmla="*/ 5990707 w 5999650"/>
              <a:gd name="connsiteY2" fmla="*/ 1804359 h 7952144"/>
              <a:gd name="connsiteX3" fmla="*/ 5990707 w 5999650"/>
              <a:gd name="connsiteY3" fmla="*/ 7952144 h 7952144"/>
              <a:gd name="connsiteX4" fmla="*/ 4440877 w 5999650"/>
              <a:gd name="connsiteY4" fmla="*/ 7223723 h 7952144"/>
              <a:gd name="connsiteX5" fmla="*/ 0 w 5999650"/>
              <a:gd name="connsiteY5" fmla="*/ 7952144 h 7952144"/>
              <a:gd name="connsiteX6" fmla="*/ 0 w 5999650"/>
              <a:gd name="connsiteY6" fmla="*/ 7952144 h 7952144"/>
              <a:gd name="connsiteX7" fmla="*/ 0 w 5999650"/>
              <a:gd name="connsiteY7" fmla="*/ 1804359 h 7952144"/>
              <a:gd name="connsiteX8" fmla="*/ 22054 w 5999650"/>
              <a:gd name="connsiteY8" fmla="*/ 960895 h 7952144"/>
              <a:gd name="connsiteX0" fmla="*/ 22054 w 6006205"/>
              <a:gd name="connsiteY0" fmla="*/ 960895 h 7952144"/>
              <a:gd name="connsiteX1" fmla="*/ 5999650 w 6006205"/>
              <a:gd name="connsiteY1" fmla="*/ 0 h 7952144"/>
              <a:gd name="connsiteX2" fmla="*/ 5990707 w 6006205"/>
              <a:gd name="connsiteY2" fmla="*/ 1804359 h 7952144"/>
              <a:gd name="connsiteX3" fmla="*/ 6006205 w 6006205"/>
              <a:gd name="connsiteY3" fmla="*/ 6975751 h 7952144"/>
              <a:gd name="connsiteX4" fmla="*/ 4440877 w 6006205"/>
              <a:gd name="connsiteY4" fmla="*/ 7223723 h 7952144"/>
              <a:gd name="connsiteX5" fmla="*/ 0 w 6006205"/>
              <a:gd name="connsiteY5" fmla="*/ 7952144 h 7952144"/>
              <a:gd name="connsiteX6" fmla="*/ 0 w 6006205"/>
              <a:gd name="connsiteY6" fmla="*/ 7952144 h 7952144"/>
              <a:gd name="connsiteX7" fmla="*/ 0 w 6006205"/>
              <a:gd name="connsiteY7" fmla="*/ 1804359 h 7952144"/>
              <a:gd name="connsiteX8" fmla="*/ 22054 w 6006205"/>
              <a:gd name="connsiteY8" fmla="*/ 960895 h 7952144"/>
              <a:gd name="connsiteX0" fmla="*/ 22054 w 6006205"/>
              <a:gd name="connsiteY0" fmla="*/ 960895 h 7952144"/>
              <a:gd name="connsiteX1" fmla="*/ 5999650 w 6006205"/>
              <a:gd name="connsiteY1" fmla="*/ 0 h 7952144"/>
              <a:gd name="connsiteX2" fmla="*/ 5990707 w 6006205"/>
              <a:gd name="connsiteY2" fmla="*/ 1804359 h 7952144"/>
              <a:gd name="connsiteX3" fmla="*/ 6006205 w 6006205"/>
              <a:gd name="connsiteY3" fmla="*/ 6975751 h 7952144"/>
              <a:gd name="connsiteX4" fmla="*/ 0 w 6006205"/>
              <a:gd name="connsiteY4" fmla="*/ 7952144 h 7952144"/>
              <a:gd name="connsiteX5" fmla="*/ 0 w 6006205"/>
              <a:gd name="connsiteY5" fmla="*/ 7952144 h 7952144"/>
              <a:gd name="connsiteX6" fmla="*/ 0 w 6006205"/>
              <a:gd name="connsiteY6" fmla="*/ 1804359 h 7952144"/>
              <a:gd name="connsiteX7" fmla="*/ 22054 w 6006205"/>
              <a:gd name="connsiteY7" fmla="*/ 960895 h 7952144"/>
              <a:gd name="connsiteX0" fmla="*/ 22054 w 6006205"/>
              <a:gd name="connsiteY0" fmla="*/ 960895 h 7952144"/>
              <a:gd name="connsiteX1" fmla="*/ 5999650 w 6006205"/>
              <a:gd name="connsiteY1" fmla="*/ 0 h 7952144"/>
              <a:gd name="connsiteX2" fmla="*/ 5990707 w 6006205"/>
              <a:gd name="connsiteY2" fmla="*/ 1804359 h 7952144"/>
              <a:gd name="connsiteX3" fmla="*/ 6006205 w 6006205"/>
              <a:gd name="connsiteY3" fmla="*/ 6975751 h 7952144"/>
              <a:gd name="connsiteX4" fmla="*/ 0 w 6006205"/>
              <a:gd name="connsiteY4" fmla="*/ 7952144 h 7952144"/>
              <a:gd name="connsiteX5" fmla="*/ 0 w 6006205"/>
              <a:gd name="connsiteY5" fmla="*/ 7952144 h 7952144"/>
              <a:gd name="connsiteX6" fmla="*/ 22054 w 6006205"/>
              <a:gd name="connsiteY6" fmla="*/ 960895 h 7952144"/>
              <a:gd name="connsiteX0" fmla="*/ 22054 w 6006205"/>
              <a:gd name="connsiteY0" fmla="*/ 960895 h 7952144"/>
              <a:gd name="connsiteX1" fmla="*/ 5999650 w 6006205"/>
              <a:gd name="connsiteY1" fmla="*/ 0 h 7952144"/>
              <a:gd name="connsiteX2" fmla="*/ 5990707 w 6006205"/>
              <a:gd name="connsiteY2" fmla="*/ 1804359 h 7952144"/>
              <a:gd name="connsiteX3" fmla="*/ 6006205 w 6006205"/>
              <a:gd name="connsiteY3" fmla="*/ 6975751 h 7952144"/>
              <a:gd name="connsiteX4" fmla="*/ 0 w 6006205"/>
              <a:gd name="connsiteY4" fmla="*/ 7952144 h 7952144"/>
              <a:gd name="connsiteX5" fmla="*/ 0 w 6006205"/>
              <a:gd name="connsiteY5" fmla="*/ 7952144 h 7952144"/>
              <a:gd name="connsiteX6" fmla="*/ 22054 w 6006205"/>
              <a:gd name="connsiteY6" fmla="*/ 960895 h 7952144"/>
              <a:gd name="connsiteX0" fmla="*/ 22054 w 6006205"/>
              <a:gd name="connsiteY0" fmla="*/ 960895 h 7952144"/>
              <a:gd name="connsiteX1" fmla="*/ 5999650 w 6006205"/>
              <a:gd name="connsiteY1" fmla="*/ 0 h 7952144"/>
              <a:gd name="connsiteX2" fmla="*/ 6006205 w 6006205"/>
              <a:gd name="connsiteY2" fmla="*/ 6975751 h 7952144"/>
              <a:gd name="connsiteX3" fmla="*/ 0 w 6006205"/>
              <a:gd name="connsiteY3" fmla="*/ 7952144 h 7952144"/>
              <a:gd name="connsiteX4" fmla="*/ 0 w 6006205"/>
              <a:gd name="connsiteY4" fmla="*/ 7952144 h 7952144"/>
              <a:gd name="connsiteX5" fmla="*/ 22054 w 6006205"/>
              <a:gd name="connsiteY5" fmla="*/ 960895 h 7952144"/>
              <a:gd name="connsiteX0" fmla="*/ 22054 w 6006205"/>
              <a:gd name="connsiteY0" fmla="*/ 960895 h 7952144"/>
              <a:gd name="connsiteX1" fmla="*/ 5999650 w 6006205"/>
              <a:gd name="connsiteY1" fmla="*/ 0 h 7952144"/>
              <a:gd name="connsiteX2" fmla="*/ 6006205 w 6006205"/>
              <a:gd name="connsiteY2" fmla="*/ 6975751 h 7952144"/>
              <a:gd name="connsiteX3" fmla="*/ 0 w 6006205"/>
              <a:gd name="connsiteY3" fmla="*/ 7952144 h 7952144"/>
              <a:gd name="connsiteX4" fmla="*/ 0 w 6006205"/>
              <a:gd name="connsiteY4" fmla="*/ 7952144 h 7952144"/>
              <a:gd name="connsiteX5" fmla="*/ 22054 w 6006205"/>
              <a:gd name="connsiteY5" fmla="*/ 960895 h 795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6205" h="7952144">
                <a:moveTo>
                  <a:pt x="22054" y="960895"/>
                </a:moveTo>
                <a:lnTo>
                  <a:pt x="5999650" y="0"/>
                </a:lnTo>
                <a:lnTo>
                  <a:pt x="6006205" y="6975751"/>
                </a:lnTo>
                <a:lnTo>
                  <a:pt x="0" y="7952144"/>
                </a:lnTo>
                <a:lnTo>
                  <a:pt x="0" y="7952144"/>
                </a:lnTo>
                <a:cubicBezTo>
                  <a:pt x="7351" y="5621728"/>
                  <a:pt x="14703" y="3291311"/>
                  <a:pt x="22054" y="960895"/>
                </a:cubicBez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Hans" altLang="en-US" dirty="0"/>
              <a:t>此处添加图片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6313F47-ADCF-1F4C-BDCD-2713B84513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766" y="6194377"/>
            <a:ext cx="1101524" cy="316531"/>
          </a:xfrm>
          <a:prstGeom prst="rect">
            <a:avLst/>
          </a:prstGeom>
        </p:spPr>
      </p:pic>
      <p:sp>
        <p:nvSpPr>
          <p:cNvPr id="9" name="Text Placeholder 28">
            <a:extLst>
              <a:ext uri="{FF2B5EF4-FFF2-40B4-BE49-F238E27FC236}">
                <a16:creationId xmlns:a16="http://schemas.microsoft.com/office/drawing/2014/main" xmlns="" id="{C2E0F9FC-742D-0D4E-8023-B0DAF978EC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38114" y="6194377"/>
            <a:ext cx="372416" cy="27827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xmlns="" id="{457C7D0E-C25F-4140-A9D9-2679A55E468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3166" y="1379641"/>
            <a:ext cx="2609485" cy="883112"/>
          </a:xfrm>
        </p:spPr>
        <p:txBody>
          <a:bodyPr>
            <a:noAutofit/>
          </a:bodyPr>
          <a:lstStyle>
            <a:lvl1pPr marL="0" indent="0">
              <a:buNone/>
              <a:defRPr sz="26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此处添加本页的标题</a:t>
            </a:r>
            <a:endParaRPr lang="en-US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xmlns="" id="{C2A0A79D-2386-DB4E-A020-F07D5012F6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3166" y="2423185"/>
            <a:ext cx="2609486" cy="320015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259F93C8-4BEC-594A-9E65-A8B49AFEFC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3166" y="3333192"/>
            <a:ext cx="2609485" cy="142478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虎牙直播是以游戏直播为主业营业务的弹幕式直播互动平台，虎牙直播以游戏直播为主，涵盖娱乐、综艺、教育、户外、体育等多种直播内容。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964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甘特图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7">
            <a:extLst>
              <a:ext uri="{FF2B5EF4-FFF2-40B4-BE49-F238E27FC236}">
                <a16:creationId xmlns:a16="http://schemas.microsoft.com/office/drawing/2014/main" xmlns="" id="{B756D380-C5AB-D840-93F6-9BD5076835C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89845" y="651461"/>
            <a:ext cx="1085213" cy="215958"/>
          </a:xfrm>
        </p:spPr>
        <p:txBody>
          <a:bodyPr>
            <a:noAutofit/>
          </a:bodyPr>
          <a:lstStyle>
            <a:lvl1pPr marL="0" indent="0">
              <a:buNone/>
              <a:defRPr sz="9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6313F47-ADCF-1F4C-BDCD-2713B84513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766" y="6194377"/>
            <a:ext cx="1101524" cy="316531"/>
          </a:xfrm>
          <a:prstGeom prst="rect">
            <a:avLst/>
          </a:prstGeom>
        </p:spPr>
      </p:pic>
      <p:sp>
        <p:nvSpPr>
          <p:cNvPr id="9" name="Text Placeholder 28">
            <a:extLst>
              <a:ext uri="{FF2B5EF4-FFF2-40B4-BE49-F238E27FC236}">
                <a16:creationId xmlns:a16="http://schemas.microsoft.com/office/drawing/2014/main" xmlns="" id="{C2E0F9FC-742D-0D4E-8023-B0DAF978EC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38114" y="6194377"/>
            <a:ext cx="372416" cy="27827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341993D-2E9C-B549-941E-AFDE428E9743}"/>
              </a:ext>
            </a:extLst>
          </p:cNvPr>
          <p:cNvSpPr/>
          <p:nvPr userDrawn="1"/>
        </p:nvSpPr>
        <p:spPr>
          <a:xfrm>
            <a:off x="6780001" y="605556"/>
            <a:ext cx="287165" cy="287165"/>
          </a:xfrm>
          <a:prstGeom prst="rect">
            <a:avLst/>
          </a:prstGeom>
          <a:solidFill>
            <a:srgbClr val="FAC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xmlns="" id="{01CD01C4-321F-914C-B860-808907EE87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07581" y="667352"/>
            <a:ext cx="1085213" cy="200067"/>
          </a:xfrm>
        </p:spPr>
        <p:txBody>
          <a:bodyPr>
            <a:noAutofit/>
          </a:bodyPr>
          <a:lstStyle>
            <a:lvl1pPr marL="0" indent="0">
              <a:buNone/>
              <a:defRPr sz="9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2B24F821-09EC-F245-BE8C-007CC6FA839F}"/>
              </a:ext>
            </a:extLst>
          </p:cNvPr>
          <p:cNvSpPr/>
          <p:nvPr userDrawn="1"/>
        </p:nvSpPr>
        <p:spPr>
          <a:xfrm>
            <a:off x="8397737" y="621447"/>
            <a:ext cx="287165" cy="287165"/>
          </a:xfrm>
          <a:prstGeom prst="rect">
            <a:avLst/>
          </a:prstGeom>
          <a:solidFill>
            <a:srgbClr val="FAC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xmlns="" id="{5530FB81-2E30-ED45-B4E2-80FA9B6342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425317" y="684691"/>
            <a:ext cx="1085213" cy="182728"/>
          </a:xfrm>
        </p:spPr>
        <p:txBody>
          <a:bodyPr>
            <a:noAutofit/>
          </a:bodyPr>
          <a:lstStyle>
            <a:lvl1pPr marL="0" indent="0">
              <a:buNone/>
              <a:defRPr sz="9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5C611AEB-7BA4-654E-A8DC-337AF57184A1}"/>
              </a:ext>
            </a:extLst>
          </p:cNvPr>
          <p:cNvSpPr/>
          <p:nvPr userDrawn="1"/>
        </p:nvSpPr>
        <p:spPr>
          <a:xfrm>
            <a:off x="10015473" y="638786"/>
            <a:ext cx="287165" cy="287165"/>
          </a:xfrm>
          <a:prstGeom prst="rect">
            <a:avLst/>
          </a:prstGeom>
          <a:solidFill>
            <a:srgbClr val="FAC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xmlns="" id="{F8493D70-1768-534C-A2F8-80D64874E5B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3166" y="429705"/>
            <a:ext cx="3906859" cy="41816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Hans" altLang="en-US" dirty="0"/>
              <a:t>此处添加甘特图标题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5993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甘特图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7">
            <a:extLst>
              <a:ext uri="{FF2B5EF4-FFF2-40B4-BE49-F238E27FC236}">
                <a16:creationId xmlns:a16="http://schemas.microsoft.com/office/drawing/2014/main" xmlns="" id="{B756D380-C5AB-D840-93F6-9BD5076835C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89845" y="651461"/>
            <a:ext cx="1085213" cy="215958"/>
          </a:xfrm>
        </p:spPr>
        <p:txBody>
          <a:bodyPr>
            <a:noAutofit/>
          </a:bodyPr>
          <a:lstStyle>
            <a:lvl1pPr marL="0" indent="0">
              <a:buNone/>
              <a:defRPr sz="900" b="0">
                <a:solidFill>
                  <a:srgbClr val="7D4BE1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6313F47-ADCF-1F4C-BDCD-2713B84513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766" y="6194377"/>
            <a:ext cx="1101524" cy="316531"/>
          </a:xfrm>
          <a:prstGeom prst="rect">
            <a:avLst/>
          </a:prstGeom>
        </p:spPr>
      </p:pic>
      <p:sp>
        <p:nvSpPr>
          <p:cNvPr id="9" name="Text Placeholder 28">
            <a:extLst>
              <a:ext uri="{FF2B5EF4-FFF2-40B4-BE49-F238E27FC236}">
                <a16:creationId xmlns:a16="http://schemas.microsoft.com/office/drawing/2014/main" xmlns="" id="{C2E0F9FC-742D-0D4E-8023-B0DAF978EC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38114" y="6194377"/>
            <a:ext cx="372416" cy="27827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341993D-2E9C-B549-941E-AFDE428E9743}"/>
              </a:ext>
            </a:extLst>
          </p:cNvPr>
          <p:cNvSpPr/>
          <p:nvPr userDrawn="1"/>
        </p:nvSpPr>
        <p:spPr>
          <a:xfrm>
            <a:off x="6780001" y="605556"/>
            <a:ext cx="287165" cy="287165"/>
          </a:xfrm>
          <a:prstGeom prst="rect">
            <a:avLst/>
          </a:prstGeom>
          <a:solidFill>
            <a:srgbClr val="FAC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xmlns="" id="{01CD01C4-321F-914C-B860-808907EE87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07581" y="667352"/>
            <a:ext cx="1085213" cy="200067"/>
          </a:xfrm>
        </p:spPr>
        <p:txBody>
          <a:bodyPr>
            <a:noAutofit/>
          </a:bodyPr>
          <a:lstStyle>
            <a:lvl1pPr marL="0" indent="0">
              <a:buNone/>
              <a:defRPr sz="900" b="0">
                <a:solidFill>
                  <a:srgbClr val="7D4BE1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2B24F821-09EC-F245-BE8C-007CC6FA839F}"/>
              </a:ext>
            </a:extLst>
          </p:cNvPr>
          <p:cNvSpPr/>
          <p:nvPr userDrawn="1"/>
        </p:nvSpPr>
        <p:spPr>
          <a:xfrm>
            <a:off x="8397737" y="621447"/>
            <a:ext cx="287165" cy="287165"/>
          </a:xfrm>
          <a:prstGeom prst="rect">
            <a:avLst/>
          </a:prstGeom>
          <a:solidFill>
            <a:srgbClr val="FAC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xmlns="" id="{5530FB81-2E30-ED45-B4E2-80FA9B6342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425317" y="684691"/>
            <a:ext cx="1085213" cy="182728"/>
          </a:xfrm>
        </p:spPr>
        <p:txBody>
          <a:bodyPr>
            <a:noAutofit/>
          </a:bodyPr>
          <a:lstStyle>
            <a:lvl1pPr marL="0" indent="0">
              <a:buNone/>
              <a:defRPr sz="900" b="0">
                <a:solidFill>
                  <a:srgbClr val="7D4BE1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5C611AEB-7BA4-654E-A8DC-337AF57184A1}"/>
              </a:ext>
            </a:extLst>
          </p:cNvPr>
          <p:cNvSpPr/>
          <p:nvPr userDrawn="1"/>
        </p:nvSpPr>
        <p:spPr>
          <a:xfrm>
            <a:off x="10015473" y="638786"/>
            <a:ext cx="287165" cy="287165"/>
          </a:xfrm>
          <a:prstGeom prst="rect">
            <a:avLst/>
          </a:prstGeom>
          <a:solidFill>
            <a:srgbClr val="FAC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xmlns="" id="{61E00B4E-4101-1B4E-A5AC-BE126B2629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3166" y="429705"/>
            <a:ext cx="3906859" cy="41816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Hans" altLang="en-US" dirty="0"/>
              <a:t>此处添加甘特图标题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690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金字塔图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DD5EA48E-2AAF-8549-A887-81AD2DA2AE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12174" y="1305109"/>
            <a:ext cx="6400385" cy="5303176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:a16="http://schemas.microsoft.com/office/drawing/2014/main" xmlns="" id="{95BB6250-A7B1-C24C-89E6-D47BECC6A7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3166" y="1515096"/>
            <a:ext cx="2434615" cy="87517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Hans" altLang="en-US" dirty="0"/>
              <a:t>此处添加数据页标题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6313F47-ADCF-1F4C-BDCD-2713B84513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9766" y="6194377"/>
            <a:ext cx="1101524" cy="316531"/>
          </a:xfrm>
          <a:prstGeom prst="rect">
            <a:avLst/>
          </a:prstGeom>
        </p:spPr>
      </p:pic>
      <p:sp>
        <p:nvSpPr>
          <p:cNvPr id="9" name="Text Placeholder 28">
            <a:extLst>
              <a:ext uri="{FF2B5EF4-FFF2-40B4-BE49-F238E27FC236}">
                <a16:creationId xmlns:a16="http://schemas.microsoft.com/office/drawing/2014/main" xmlns="" id="{C2E0F9FC-742D-0D4E-8023-B0DAF978EC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38114" y="6194377"/>
            <a:ext cx="372416" cy="27827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en-US" altLang="zh-Hans" dirty="0"/>
              <a:t>4</a:t>
            </a:r>
            <a:endParaRPr lang="en-US" dirty="0"/>
          </a:p>
        </p:txBody>
      </p:sp>
      <p:sp>
        <p:nvSpPr>
          <p:cNvPr id="13" name="Line Callout 2 (No Border) 12">
            <a:extLst>
              <a:ext uri="{FF2B5EF4-FFF2-40B4-BE49-F238E27FC236}">
                <a16:creationId xmlns:a16="http://schemas.microsoft.com/office/drawing/2014/main" xmlns="" id="{D3CE85E1-D83F-1848-9943-8BE8F1A3931F}"/>
              </a:ext>
            </a:extLst>
          </p:cNvPr>
          <p:cNvSpPr/>
          <p:nvPr userDrawn="1"/>
        </p:nvSpPr>
        <p:spPr>
          <a:xfrm flipH="1">
            <a:off x="6468852" y="1305109"/>
            <a:ext cx="1928812" cy="600075"/>
          </a:xfrm>
          <a:prstGeom prst="callout2">
            <a:avLst>
              <a:gd name="adj1" fmla="val -43088"/>
              <a:gd name="adj2" fmla="val 83644"/>
              <a:gd name="adj3" fmla="val -42737"/>
              <a:gd name="adj4" fmla="val -7440"/>
              <a:gd name="adj5" fmla="val 112500"/>
              <a:gd name="adj6" fmla="val -46667"/>
            </a:avLst>
          </a:prstGeom>
          <a:noFill/>
          <a:ln>
            <a:solidFill>
              <a:srgbClr val="7D4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xmlns="" id="{9C4C043B-69F7-EF4B-9341-12D950276B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12409" y="709102"/>
            <a:ext cx="1281278" cy="211633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8DE728A-27F5-3348-A3FF-0D9CC74248F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12409" y="1158725"/>
            <a:ext cx="1757823" cy="5641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虎牙直播是以游戏直播为主业营业务的弹幕式直播互动平台。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xmlns="" id="{E94DB2F6-4A6F-6D44-A5D9-E3CA4AB09D2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9434" y="1921225"/>
            <a:ext cx="1281278" cy="211633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C71BD87-3B43-A347-8F92-A5262714EA1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49434" y="2338956"/>
            <a:ext cx="2284062" cy="5641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虎牙直播是以游戏直播为主业营业务的弹幕式直播互动平台。</a:t>
            </a:r>
            <a:endParaRPr lang="en-US" dirty="0"/>
          </a:p>
        </p:txBody>
      </p:sp>
      <p:sp>
        <p:nvSpPr>
          <p:cNvPr id="33" name="Line Callout 2 (No Border) 32">
            <a:extLst>
              <a:ext uri="{FF2B5EF4-FFF2-40B4-BE49-F238E27FC236}">
                <a16:creationId xmlns:a16="http://schemas.microsoft.com/office/drawing/2014/main" xmlns="" id="{0C05BA5A-C4A3-CF4E-B81C-5EB4137D0C3B}"/>
              </a:ext>
            </a:extLst>
          </p:cNvPr>
          <p:cNvSpPr/>
          <p:nvPr userDrawn="1"/>
        </p:nvSpPr>
        <p:spPr>
          <a:xfrm flipH="1">
            <a:off x="5993301" y="2132858"/>
            <a:ext cx="1928812" cy="600075"/>
          </a:xfrm>
          <a:prstGeom prst="callout2">
            <a:avLst>
              <a:gd name="adj1" fmla="val 18398"/>
              <a:gd name="adj2" fmla="val 92793"/>
              <a:gd name="adj3" fmla="val 18750"/>
              <a:gd name="adj4" fmla="val -24074"/>
              <a:gd name="adj5" fmla="val 112500"/>
              <a:gd name="adj6" fmla="val -46667"/>
            </a:avLst>
          </a:prstGeom>
          <a:noFill/>
          <a:ln>
            <a:solidFill>
              <a:srgbClr val="7D4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Line Callout 2 (No Border) 33">
            <a:extLst>
              <a:ext uri="{FF2B5EF4-FFF2-40B4-BE49-F238E27FC236}">
                <a16:creationId xmlns:a16="http://schemas.microsoft.com/office/drawing/2014/main" xmlns="" id="{F44494CA-95F0-3642-B5FA-3499DAAE0B73}"/>
              </a:ext>
            </a:extLst>
          </p:cNvPr>
          <p:cNvSpPr/>
          <p:nvPr userDrawn="1"/>
        </p:nvSpPr>
        <p:spPr>
          <a:xfrm flipH="1">
            <a:off x="5444161" y="3211773"/>
            <a:ext cx="1928812" cy="600075"/>
          </a:xfrm>
          <a:prstGeom prst="callout2">
            <a:avLst>
              <a:gd name="adj1" fmla="val 18398"/>
              <a:gd name="adj2" fmla="val 92793"/>
              <a:gd name="adj3" fmla="val 18750"/>
              <a:gd name="adj4" fmla="val -24074"/>
              <a:gd name="adj5" fmla="val 112500"/>
              <a:gd name="adj6" fmla="val -46667"/>
            </a:avLst>
          </a:prstGeom>
          <a:noFill/>
          <a:ln>
            <a:solidFill>
              <a:srgbClr val="7D4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xmlns="" id="{6E3586FA-68DE-BF4E-B70D-16C834FD31B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99880" y="2996233"/>
            <a:ext cx="1281278" cy="211633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033B6EDE-16DC-F747-A031-522F04F249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99880" y="3413964"/>
            <a:ext cx="2184289" cy="5641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虎牙直播是以游戏直播为主业营业务的弹幕式直播互动平台。</a:t>
            </a:r>
            <a:endParaRPr lang="en-US" dirty="0"/>
          </a:p>
        </p:txBody>
      </p:sp>
      <p:sp>
        <p:nvSpPr>
          <p:cNvPr id="37" name="Line Callout 2 (No Border) 36">
            <a:extLst>
              <a:ext uri="{FF2B5EF4-FFF2-40B4-BE49-F238E27FC236}">
                <a16:creationId xmlns:a16="http://schemas.microsoft.com/office/drawing/2014/main" xmlns="" id="{34775D43-E05F-854D-AFC3-2D2EE2A9C33F}"/>
              </a:ext>
            </a:extLst>
          </p:cNvPr>
          <p:cNvSpPr/>
          <p:nvPr userDrawn="1"/>
        </p:nvSpPr>
        <p:spPr>
          <a:xfrm flipH="1">
            <a:off x="5149196" y="5118437"/>
            <a:ext cx="1928812" cy="600075"/>
          </a:xfrm>
          <a:prstGeom prst="callout2">
            <a:avLst>
              <a:gd name="adj1" fmla="val 18398"/>
              <a:gd name="adj2" fmla="val 92793"/>
              <a:gd name="adj3" fmla="val 18750"/>
              <a:gd name="adj4" fmla="val -24074"/>
              <a:gd name="adj5" fmla="val -71961"/>
              <a:gd name="adj6" fmla="val -44172"/>
            </a:avLst>
          </a:prstGeom>
          <a:noFill/>
          <a:ln>
            <a:solidFill>
              <a:srgbClr val="7D4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xmlns="" id="{8BC270F5-B54C-714C-B2AC-75161F08CD4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2319" y="4918912"/>
            <a:ext cx="1281278" cy="211633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ABA06948-8C61-A94E-88AC-FFAE13FBA09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2319" y="5336643"/>
            <a:ext cx="2184289" cy="5641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71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金字塔图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F3D7170E-4EEF-6045-AA19-1C0205607B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05876" y="1021981"/>
            <a:ext cx="6606683" cy="5422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6313F47-ADCF-1F4C-BDCD-2713B84513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9766" y="6194377"/>
            <a:ext cx="1101524" cy="316531"/>
          </a:xfrm>
          <a:prstGeom prst="rect">
            <a:avLst/>
          </a:prstGeom>
        </p:spPr>
      </p:pic>
      <p:sp>
        <p:nvSpPr>
          <p:cNvPr id="9" name="Text Placeholder 28">
            <a:extLst>
              <a:ext uri="{FF2B5EF4-FFF2-40B4-BE49-F238E27FC236}">
                <a16:creationId xmlns:a16="http://schemas.microsoft.com/office/drawing/2014/main" xmlns="" id="{C2E0F9FC-742D-0D4E-8023-B0DAF978EC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38114" y="6194377"/>
            <a:ext cx="372416" cy="27827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15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xmlns="" id="{8BC270F5-B54C-714C-B2AC-75161F08CD4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4451" y="849659"/>
            <a:ext cx="1281278" cy="211633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ABA06948-8C61-A94E-88AC-FFAE13FBA09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4452" y="1267390"/>
            <a:ext cx="1622480" cy="5641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虎牙直播是以游戏直播为主业营业务的弹幕式直播互动平台。</a:t>
            </a:r>
            <a:endParaRPr lang="en-US" dirty="0"/>
          </a:p>
        </p:txBody>
      </p:sp>
      <p:sp>
        <p:nvSpPr>
          <p:cNvPr id="19" name="Line Callout 2 (No Border) 18">
            <a:extLst>
              <a:ext uri="{FF2B5EF4-FFF2-40B4-BE49-F238E27FC236}">
                <a16:creationId xmlns:a16="http://schemas.microsoft.com/office/drawing/2014/main" xmlns="" id="{2DE3AB71-6CAA-8044-A360-CEBBE7162422}"/>
              </a:ext>
            </a:extLst>
          </p:cNvPr>
          <p:cNvSpPr/>
          <p:nvPr userDrawn="1"/>
        </p:nvSpPr>
        <p:spPr>
          <a:xfrm flipH="1">
            <a:off x="6304463" y="1425981"/>
            <a:ext cx="1928812" cy="600075"/>
          </a:xfrm>
          <a:prstGeom prst="callout2">
            <a:avLst>
              <a:gd name="adj1" fmla="val -43088"/>
              <a:gd name="adj2" fmla="val 76159"/>
              <a:gd name="adj3" fmla="val -42737"/>
              <a:gd name="adj4" fmla="val -7440"/>
              <a:gd name="adj5" fmla="val 112500"/>
              <a:gd name="adj6" fmla="val -46667"/>
            </a:avLst>
          </a:prstGeom>
          <a:noFill/>
          <a:ln>
            <a:solidFill>
              <a:srgbClr val="7D4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0" name="Line Callout 2 (No Border) 19">
            <a:extLst>
              <a:ext uri="{FF2B5EF4-FFF2-40B4-BE49-F238E27FC236}">
                <a16:creationId xmlns:a16="http://schemas.microsoft.com/office/drawing/2014/main" xmlns="" id="{AA883EE2-9C14-5348-84AD-D3013BB753CD}"/>
              </a:ext>
            </a:extLst>
          </p:cNvPr>
          <p:cNvSpPr/>
          <p:nvPr userDrawn="1"/>
        </p:nvSpPr>
        <p:spPr>
          <a:xfrm flipH="1">
            <a:off x="5475514" y="2390273"/>
            <a:ext cx="1928812" cy="600075"/>
          </a:xfrm>
          <a:prstGeom prst="callout2">
            <a:avLst>
              <a:gd name="adj1" fmla="val 18398"/>
              <a:gd name="adj2" fmla="val 100309"/>
              <a:gd name="adj3" fmla="val 18750"/>
              <a:gd name="adj4" fmla="val -24074"/>
              <a:gd name="adj5" fmla="val 112500"/>
              <a:gd name="adj6" fmla="val -46667"/>
            </a:avLst>
          </a:prstGeom>
          <a:noFill/>
          <a:ln>
            <a:solidFill>
              <a:srgbClr val="7D4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v</a:t>
            </a:r>
            <a:endParaRPr lang="en-US" dirty="0"/>
          </a:p>
        </p:txBody>
      </p:sp>
      <p:sp>
        <p:nvSpPr>
          <p:cNvPr id="21" name="Line Callout 2 (No Border) 20">
            <a:extLst>
              <a:ext uri="{FF2B5EF4-FFF2-40B4-BE49-F238E27FC236}">
                <a16:creationId xmlns:a16="http://schemas.microsoft.com/office/drawing/2014/main" xmlns="" id="{94CA97EE-8A89-E04D-B8A7-5295651F8960}"/>
              </a:ext>
            </a:extLst>
          </p:cNvPr>
          <p:cNvSpPr/>
          <p:nvPr userDrawn="1"/>
        </p:nvSpPr>
        <p:spPr>
          <a:xfrm flipH="1">
            <a:off x="5303652" y="3644070"/>
            <a:ext cx="1928812" cy="600075"/>
          </a:xfrm>
          <a:prstGeom prst="callout2">
            <a:avLst>
              <a:gd name="adj1" fmla="val 18398"/>
              <a:gd name="adj2" fmla="val 92793"/>
              <a:gd name="adj3" fmla="val 18750"/>
              <a:gd name="adj4" fmla="val -24074"/>
              <a:gd name="adj5" fmla="val 112500"/>
              <a:gd name="adj6" fmla="val -46667"/>
            </a:avLst>
          </a:prstGeom>
          <a:noFill/>
          <a:ln>
            <a:solidFill>
              <a:srgbClr val="7D4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xmlns="" id="{2CE8B65A-9CF0-FC46-8EFE-54CADD142DE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07473" y="2176836"/>
            <a:ext cx="1281278" cy="211633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828057DE-0992-2A45-8E1B-D41FF75E711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407473" y="2594567"/>
            <a:ext cx="1996853" cy="5641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虎牙直播是以游戏直播为主业营业务的弹幕式直播互动平台。</a:t>
            </a:r>
            <a:endParaRPr lang="en-US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xmlns="" id="{06326D25-0B24-DD4D-90CA-679236B523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371068" y="3432437"/>
            <a:ext cx="1281278" cy="211633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7EA1AE51-8A82-2F4E-A0EE-458C94CF933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05088" y="3855703"/>
            <a:ext cx="1996853" cy="5641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虎牙直播是以游戏直播为主业营业务的弹幕式直播互动平台。</a:t>
            </a:r>
            <a:endParaRPr lang="en-US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xmlns="" id="{D85BDAD8-A4EF-6541-97C8-BC9E14E330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3166" y="1515096"/>
            <a:ext cx="2434615" cy="87517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Hans" altLang="en-US" dirty="0"/>
              <a:t>此处添加数据页标题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4574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 - 柱状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>
            <a:extLst>
              <a:ext uri="{FF2B5EF4-FFF2-40B4-BE49-F238E27FC236}">
                <a16:creationId xmlns:a16="http://schemas.microsoft.com/office/drawing/2014/main" xmlns="" id="{986E25E6-B169-8046-8366-721DDC29E100}"/>
              </a:ext>
            </a:extLst>
          </p:cNvPr>
          <p:cNvSpPr>
            <a:spLocks noGrp="1"/>
          </p:cNvSpPr>
          <p:nvPr>
            <p:ph type="chart" sz="quarter" idx="33" hasCustomPrompt="1"/>
          </p:nvPr>
        </p:nvSpPr>
        <p:spPr>
          <a:xfrm>
            <a:off x="4919783" y="1374144"/>
            <a:ext cx="6538791" cy="37759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Noto Sans CJK SC Regular" panose="020B0500000000000000" pitchFamily="34" charset="-128"/>
                <a:ea typeface="Noto Sans CJK SC Regular" panose="020B0500000000000000" pitchFamily="34" charset="-128"/>
              </a:defRPr>
            </a:lvl1pPr>
          </a:lstStyle>
          <a:p>
            <a:r>
              <a:rPr lang="zh-Hans" altLang="en-US" dirty="0"/>
              <a:t>图表 </a:t>
            </a:r>
            <a:r>
              <a:rPr lang="en-US" altLang="zh-Hans" dirty="0"/>
              <a:t>-</a:t>
            </a:r>
            <a:r>
              <a:rPr lang="zh-Hans" altLang="en-US" dirty="0"/>
              <a:t> 柱状图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6313F47-ADCF-1F4C-BDCD-2713B84513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766" y="6194377"/>
            <a:ext cx="1101524" cy="316531"/>
          </a:xfrm>
          <a:prstGeom prst="rect">
            <a:avLst/>
          </a:prstGeom>
        </p:spPr>
      </p:pic>
      <p:sp>
        <p:nvSpPr>
          <p:cNvPr id="9" name="Text Placeholder 28">
            <a:extLst>
              <a:ext uri="{FF2B5EF4-FFF2-40B4-BE49-F238E27FC236}">
                <a16:creationId xmlns:a16="http://schemas.microsoft.com/office/drawing/2014/main" xmlns="" id="{C2E0F9FC-742D-0D4E-8023-B0DAF978EC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38114" y="6194377"/>
            <a:ext cx="372416" cy="27827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en-US" altLang="zh-Hans" dirty="0"/>
              <a:t>6</a:t>
            </a:r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xmlns="" id="{9083C11C-960C-394A-84B9-CD8B5BC1FA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3166" y="1379641"/>
            <a:ext cx="2609485" cy="88311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Hans" altLang="en-US" dirty="0"/>
              <a:t>此处添加数据页标题</a:t>
            </a:r>
            <a:endParaRPr lang="en-US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xmlns="" id="{11AEBB0F-5B6B-0748-A8D6-CD695B01C5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3166" y="2423185"/>
            <a:ext cx="2609486" cy="320015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B99440A3-0FB4-B340-A2CD-112DD1BA4D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3166" y="3333192"/>
            <a:ext cx="2609485" cy="142478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虎牙直播是以游戏直播为主业营业务的弹幕式直播互动平台，虎牙直播以游戏直播为主，涵盖娱乐、综艺、教育、户外、体育等多种直播内容。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1352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标 - 柱状图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6313F47-ADCF-1F4C-BDCD-2713B84513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766" y="6194377"/>
            <a:ext cx="1101524" cy="316531"/>
          </a:xfrm>
          <a:prstGeom prst="rect">
            <a:avLst/>
          </a:prstGeom>
        </p:spPr>
      </p:pic>
      <p:sp>
        <p:nvSpPr>
          <p:cNvPr id="9" name="Text Placeholder 28">
            <a:extLst>
              <a:ext uri="{FF2B5EF4-FFF2-40B4-BE49-F238E27FC236}">
                <a16:creationId xmlns:a16="http://schemas.microsoft.com/office/drawing/2014/main" xmlns="" id="{C2E0F9FC-742D-0D4E-8023-B0DAF978EC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38114" y="6194377"/>
            <a:ext cx="372416" cy="27827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en-US" altLang="zh-Hans" dirty="0"/>
              <a:t>7</a:t>
            </a:r>
            <a:endParaRPr lang="en-US" dirty="0"/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xmlns="" id="{F332B228-30BC-EF42-896B-DEBD209410B1}"/>
              </a:ext>
            </a:extLst>
          </p:cNvPr>
          <p:cNvSpPr>
            <a:spLocks noGrp="1"/>
          </p:cNvSpPr>
          <p:nvPr>
            <p:ph type="chart" sz="quarter" idx="33" hasCustomPrompt="1"/>
          </p:nvPr>
        </p:nvSpPr>
        <p:spPr>
          <a:xfrm>
            <a:off x="4919783" y="1374144"/>
            <a:ext cx="6538791" cy="37759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Noto Sans CJK SC Regular" panose="020B0500000000000000" pitchFamily="34" charset="-128"/>
                <a:ea typeface="Noto Sans CJK SC Regular" panose="020B0500000000000000" pitchFamily="34" charset="-128"/>
              </a:defRPr>
            </a:lvl1pPr>
          </a:lstStyle>
          <a:p>
            <a:r>
              <a:rPr lang="zh-Hans" altLang="en-US" dirty="0"/>
              <a:t>图表 </a:t>
            </a:r>
            <a:r>
              <a:rPr lang="en-US" altLang="zh-Hans" dirty="0"/>
              <a:t>-</a:t>
            </a:r>
            <a:r>
              <a:rPr lang="zh-Hans" altLang="en-US" dirty="0"/>
              <a:t> 柱状图</a:t>
            </a:r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xmlns="" id="{D2DE5AD8-8973-1547-A2FF-EB08AC70D5D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3166" y="1379641"/>
            <a:ext cx="2609485" cy="88311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Hans" altLang="en-US" dirty="0"/>
              <a:t>此处添加数据页标题</a:t>
            </a:r>
            <a:endParaRPr lang="en-US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xmlns="" id="{52B7B460-B64B-C848-84CB-7B91C677BA7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3166" y="2423185"/>
            <a:ext cx="2609486" cy="320015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245EC1C3-C6D7-144D-9C89-2514D36182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3166" y="3333192"/>
            <a:ext cx="2609485" cy="142478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虎牙直播是以游戏直播为主业营业务的弹幕式直播互动平台，虎牙直播以游戏直播为主，涵盖娱乐、综艺、教育、户外、体育等多种直播内容。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740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 - 饼状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6313F47-ADCF-1F4C-BDCD-2713B84513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766" y="6194377"/>
            <a:ext cx="1101524" cy="316531"/>
          </a:xfrm>
          <a:prstGeom prst="rect">
            <a:avLst/>
          </a:prstGeom>
        </p:spPr>
      </p:pic>
      <p:sp>
        <p:nvSpPr>
          <p:cNvPr id="9" name="Text Placeholder 28">
            <a:extLst>
              <a:ext uri="{FF2B5EF4-FFF2-40B4-BE49-F238E27FC236}">
                <a16:creationId xmlns:a16="http://schemas.microsoft.com/office/drawing/2014/main" xmlns="" id="{C2E0F9FC-742D-0D4E-8023-B0DAF978EC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38114" y="6194377"/>
            <a:ext cx="372416" cy="27827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r>
              <a:rPr lang="en-US" altLang="zh-Hans" dirty="0"/>
              <a:t>8</a:t>
            </a:r>
            <a:endParaRPr lang="en-US" dirty="0"/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xmlns="" id="{F332B228-30BC-EF42-896B-DEBD209410B1}"/>
              </a:ext>
            </a:extLst>
          </p:cNvPr>
          <p:cNvSpPr>
            <a:spLocks noGrp="1"/>
          </p:cNvSpPr>
          <p:nvPr>
            <p:ph type="chart" sz="quarter" idx="33" hasCustomPrompt="1"/>
          </p:nvPr>
        </p:nvSpPr>
        <p:spPr>
          <a:xfrm>
            <a:off x="5454316" y="1219199"/>
            <a:ext cx="3914273" cy="46607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Noto Sans CJK SC Regular" panose="020B0500000000000000" pitchFamily="34" charset="-128"/>
                <a:ea typeface="Noto Sans CJK SC Regular" panose="020B0500000000000000" pitchFamily="34" charset="-128"/>
              </a:defRPr>
            </a:lvl1pPr>
          </a:lstStyle>
          <a:p>
            <a:r>
              <a:rPr lang="zh-Hans" altLang="en-US" dirty="0"/>
              <a:t>图表 </a:t>
            </a:r>
            <a:r>
              <a:rPr lang="en-US" altLang="zh-Hans" dirty="0"/>
              <a:t>–</a:t>
            </a:r>
            <a:r>
              <a:rPr lang="zh-Hans" altLang="en-US" dirty="0"/>
              <a:t> 饼状图</a:t>
            </a:r>
            <a:endParaRPr lang="en-US" dirty="0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xmlns="" id="{4F091BA5-0539-E240-BAFD-136018339F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888049" y="1709968"/>
            <a:ext cx="1281278" cy="211633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C249B14A-9305-6748-98DC-AF11CA4B50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88050" y="2141127"/>
            <a:ext cx="1622480" cy="5641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虎牙直播是以游戏直播为主业营业务的弹幕式直播互动平台。</a:t>
            </a:r>
            <a:endParaRPr lang="en-US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xmlns="" id="{DFD8A9B4-AD6B-D34C-9FBC-EE926D835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3166" y="1379641"/>
            <a:ext cx="2609485" cy="88311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Hans" altLang="en-US" dirty="0"/>
              <a:t>此处添加数据页标题</a:t>
            </a:r>
            <a:endParaRPr lang="en-US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xmlns="" id="{6BE259BB-F3A9-A443-A54B-BCB06E311E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3166" y="2423185"/>
            <a:ext cx="2609486" cy="320015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EE5B6315-F481-3246-80CD-5296476462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3166" y="3333192"/>
            <a:ext cx="2609485" cy="142478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虎牙直播是以游戏直播为主业营业务的弹幕式直播互动平台，虎牙直播以游戏直播为主，涵盖娱乐、综艺、教育、户外、体育等多种直播内容。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69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018E1E2-A9AB-5E4E-9A56-49805B57A3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766" y="6194377"/>
            <a:ext cx="1101524" cy="31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08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 (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EC64B9-A740-0346-BFA4-824799BB0F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9766" y="6196368"/>
            <a:ext cx="1101904" cy="3165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69A932DB-16B8-784E-9847-E088B85C51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69" y="683829"/>
            <a:ext cx="2041620" cy="5763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00F1A8C-2028-DE4B-AB0E-52DB1B84074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12" y="6039129"/>
            <a:ext cx="2018437" cy="259617"/>
          </a:xfrm>
          <a:prstGeom prst="rect">
            <a:avLst/>
          </a:prstGeom>
        </p:spPr>
      </p:pic>
      <p:sp>
        <p:nvSpPr>
          <p:cNvPr id="23" name="Text Placeholder 21">
            <a:extLst>
              <a:ext uri="{FF2B5EF4-FFF2-40B4-BE49-F238E27FC236}">
                <a16:creationId xmlns:a16="http://schemas.microsoft.com/office/drawing/2014/main" xmlns="" id="{AAE198ED-7528-B248-A322-FA1D9D5AA0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06130" y="6076703"/>
            <a:ext cx="1236595" cy="253204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4B4B4B"/>
                </a:solidFill>
                <a:latin typeface="Arial" panose="020B0604020202020204" pitchFamily="34" charset="0"/>
                <a:ea typeface="Noto Sans CJK TC Regular" panose="020B0500000000000000" pitchFamily="34" charset="-128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Hans" dirty="0"/>
              <a:t>2019. 00. 00</a:t>
            </a:r>
            <a:endParaRPr lang="en-US" dirty="0"/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xmlns="" id="{1C3E7A98-C511-A645-86AB-64004C29FA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0953" y="4451889"/>
            <a:ext cx="3803621" cy="566738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rgbClr val="4B4B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此处添加副标题</a:t>
            </a:r>
            <a:endParaRPr lang="en-US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ACB574F7-0E35-C54E-A730-BDE0BBEFC7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0633" y="2842836"/>
            <a:ext cx="3803941" cy="1326739"/>
          </a:xfrm>
        </p:spPr>
        <p:txBody>
          <a:bodyPr>
            <a:noAutofit/>
          </a:bodyPr>
          <a:lstStyle>
            <a:lvl1pPr marL="0" indent="0">
              <a:buNone/>
              <a:defRPr sz="4000" b="0" i="0">
                <a:solidFill>
                  <a:srgbClr val="4B4B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zh-Hans" altLang="en-US" dirty="0"/>
              <a:t>此处添加封面标题封面标题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216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暗色底_单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4112323-757C-574D-B04C-543E4D69D1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3"/>
            <a:ext cx="12192000" cy="6854637"/>
          </a:xfrm>
          <a:prstGeom prst="rect">
            <a:avLst/>
          </a:prstGeom>
        </p:spPr>
      </p:pic>
      <p:sp>
        <p:nvSpPr>
          <p:cNvPr id="4" name="Text Placeholder 16">
            <a:extLst>
              <a:ext uri="{FF2B5EF4-FFF2-40B4-BE49-F238E27FC236}">
                <a16:creationId xmlns:a16="http://schemas.microsoft.com/office/drawing/2014/main" xmlns="" id="{99523555-26AA-9844-B343-D67DE40B6E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765" y="3670355"/>
            <a:ext cx="2609485" cy="142478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虎牙直播是以游戏直播为主业营业务的弹幕式直播互动平台，虎牙直播以游戏直播为主，涵盖娱乐、综艺、教育、户外、体育等多种直播内容。</a:t>
            </a:r>
            <a:endParaRPr lang="en-US" dirty="0"/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xmlns="" id="{70497C9D-A70D-1B48-8FCB-04FC85A26DF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9765" y="3209093"/>
            <a:ext cx="2609486" cy="32001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xmlns="" id="{34413A8A-4D25-1349-91C9-E9EC5D7252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70500" y="495099"/>
            <a:ext cx="6921500" cy="574800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Hans" altLang="en-US" dirty="0"/>
              <a:t>此处添加图片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B53FB9C-EA0E-2243-B1BC-B0A65E4E27B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9766" y="6194377"/>
            <a:ext cx="1101524" cy="314721"/>
          </a:xfrm>
          <a:prstGeom prst="rect">
            <a:avLst/>
          </a:prstGeom>
        </p:spPr>
      </p:pic>
      <p:sp>
        <p:nvSpPr>
          <p:cNvPr id="9" name="Text Placeholder 17">
            <a:extLst>
              <a:ext uri="{FF2B5EF4-FFF2-40B4-BE49-F238E27FC236}">
                <a16:creationId xmlns:a16="http://schemas.microsoft.com/office/drawing/2014/main" xmlns="" id="{50201C83-4C5D-7B4F-8725-1C521294DF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9766" y="1565904"/>
            <a:ext cx="2609485" cy="883112"/>
          </a:xfrm>
        </p:spPr>
        <p:txBody>
          <a:bodyPr>
            <a:noAutofit/>
          </a:bodyPr>
          <a:lstStyle>
            <a:lvl1pPr marL="0" indent="0">
              <a:buNone/>
              <a:defRPr sz="26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此处添加本页的标题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9FC1D7C-73DF-F441-AC8E-EE1528FF6FE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929627" y="2618557"/>
            <a:ext cx="45719" cy="48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364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暗色底_多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4112323-757C-574D-B04C-543E4D69D1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3"/>
            <a:ext cx="12192000" cy="6854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07D8626-BBF0-DB4C-9768-DD4DC4A8A5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3"/>
            <a:ext cx="12192000" cy="6854637"/>
          </a:xfrm>
          <a:prstGeom prst="rect">
            <a:avLst/>
          </a:prstGeom>
        </p:spPr>
      </p:pic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xmlns="" id="{0BF79889-1469-7E4B-B89A-BA196DBE9F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00700" y="10019"/>
            <a:ext cx="6591300" cy="328740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Hans" altLang="en-US" dirty="0"/>
              <a:t>此处添加图片</a:t>
            </a:r>
            <a:endParaRPr lang="en-US" dirty="0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xmlns="" id="{09DD83A6-26A2-B049-B15A-56A1B3C970B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600700" y="3285748"/>
            <a:ext cx="6591300" cy="357890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Hans" altLang="en-US" dirty="0"/>
              <a:t>此处添加图片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8C57C82-B7A4-484E-9CDC-E7979F2492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9766" y="6194377"/>
            <a:ext cx="1101524" cy="314721"/>
          </a:xfrm>
          <a:prstGeom prst="rect">
            <a:avLst/>
          </a:prstGeom>
        </p:spPr>
      </p:pic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5FAF7CA9-6A36-5E4E-8811-81EF1E16C3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765" y="3670355"/>
            <a:ext cx="2609485" cy="142478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虎牙直播是以游戏直播为主业营业务的弹幕式直播互动平台，虎牙直播以游戏直播为主，涵盖娱乐、综艺、教育、户外、体育等多种直播内容。</a:t>
            </a:r>
            <a:endParaRPr lang="en-US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xmlns="" id="{65DCE4AF-E9E1-554E-9AAF-4B77FCED4E0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9765" y="3209093"/>
            <a:ext cx="2609486" cy="32001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xmlns="" id="{0ACA7807-A0FD-1347-B0C8-A89DDA0B0A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9766" y="1565904"/>
            <a:ext cx="2609485" cy="883112"/>
          </a:xfrm>
        </p:spPr>
        <p:txBody>
          <a:bodyPr>
            <a:noAutofit/>
          </a:bodyPr>
          <a:lstStyle>
            <a:lvl1pPr marL="0" indent="0">
              <a:buNone/>
              <a:defRPr sz="26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此处添加本页的标题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7A96EA1F-1D08-6144-990C-DCB856D301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929627" y="2618557"/>
            <a:ext cx="45719" cy="48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859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暗色底_图片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E23E1BB-A801-BB4C-AD3E-34601D7CE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3"/>
            <a:ext cx="12192000" cy="6854637"/>
          </a:xfrm>
          <a:prstGeom prst="rect">
            <a:avLst/>
          </a:prstGeom>
        </p:spPr>
      </p:pic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xmlns="" id="{3B4F4FC8-0E1C-794C-BBD7-8EF9E53D15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019"/>
            <a:ext cx="12192000" cy="6847981"/>
          </a:xfrm>
        </p:spPr>
        <p:txBody>
          <a:bodyPr anchor="b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</a:defRPr>
            </a:lvl1pPr>
          </a:lstStyle>
          <a:p>
            <a:r>
              <a:rPr lang="zh-Hans" altLang="en-US" dirty="0"/>
              <a:t>此处添加图片</a:t>
            </a:r>
            <a:endParaRPr lang="en-US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xmlns="" id="{53FF7DC2-2EDB-EE47-9977-A24EA47C91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61229" y="2448177"/>
            <a:ext cx="3172232" cy="132869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0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此处添加本页的标题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935D8C70-6C39-9446-93E7-8C2E8EC404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1487626" y="3794477"/>
            <a:ext cx="45719" cy="485211"/>
          </a:xfrm>
          <a:prstGeom prst="rect">
            <a:avLst/>
          </a:prstGeom>
        </p:spPr>
      </p:pic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1F0B362-7BF5-544A-9DB1-EBC99928DC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00828" y="2448177"/>
            <a:ext cx="5612337" cy="190516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虎牙直播是以游戏直播为主业营业务的弹幕式直播互动平台，虎牙直播以游戏直播为主，涵盖娱乐、综艺、教育、户外、体育等多种直播内容。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14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暗色底_图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E0842D4-9463-1849-A129-92000A39B1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3"/>
            <a:ext cx="12192000" cy="6854637"/>
          </a:xfrm>
          <a:prstGeom prst="rect">
            <a:avLst/>
          </a:prstGeom>
        </p:spPr>
      </p:pic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3E426704-D09C-D949-9777-4D8FD3A6BD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06433" y="3733558"/>
            <a:ext cx="1916388" cy="50012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9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虎牙直播是以游戏直播为主业营业务的弹幕式直播互动平台。</a:t>
            </a:r>
            <a:endParaRPr lang="en-US" dirty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xmlns="" id="{3C88B6BA-87E4-0949-A8F3-444761D54F7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3423" y="3357642"/>
            <a:ext cx="1915314" cy="307196"/>
          </a:xfrm>
        </p:spPr>
        <p:txBody>
          <a:bodyPr>
            <a:noAutofit/>
          </a:bodyPr>
          <a:lstStyle>
            <a:lvl1pPr marL="0" indent="0" algn="ctr">
              <a:buNone/>
              <a:defRPr sz="16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xmlns="" id="{5E0BE5E7-8F4F-184E-A39A-C15E135069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40414" y="3344822"/>
            <a:ext cx="1882154" cy="320016"/>
          </a:xfrm>
        </p:spPr>
        <p:txBody>
          <a:bodyPr>
            <a:noAutofit/>
          </a:bodyPr>
          <a:lstStyle>
            <a:lvl1pPr marL="0" indent="0" algn="ctr">
              <a:buNone/>
              <a:defRPr sz="16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xmlns="" id="{66BFCBA6-9745-514D-8BF6-8154F4F5DB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06431" y="3345268"/>
            <a:ext cx="1916389" cy="319570"/>
          </a:xfrm>
        </p:spPr>
        <p:txBody>
          <a:bodyPr>
            <a:noAutofit/>
          </a:bodyPr>
          <a:lstStyle>
            <a:lvl1pPr marL="0" indent="0" algn="ctr">
              <a:buNone/>
              <a:defRPr sz="16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xmlns="" id="{53CCD8AD-4FFE-D14C-84EE-530A084DA7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9766" y="605125"/>
            <a:ext cx="2609485" cy="883112"/>
          </a:xfrm>
        </p:spPr>
        <p:txBody>
          <a:bodyPr>
            <a:noAutofit/>
          </a:bodyPr>
          <a:lstStyle>
            <a:lvl1pPr marL="0" indent="0">
              <a:buNone/>
              <a:defRPr sz="26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此处添加本页的标题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0AF1F62-3ED1-864A-B239-94F5E8EF50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1047787" y="1591102"/>
            <a:ext cx="45719" cy="485211"/>
          </a:xfrm>
          <a:prstGeom prst="rect">
            <a:avLst/>
          </a:prstGeom>
        </p:spPr>
      </p:pic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757DA108-E427-0F43-A303-F14A148CDD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23423" y="3733558"/>
            <a:ext cx="1915314" cy="50012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9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虎牙直播是以游戏直播为主业营业务的弹幕式直播互动平台。</a:t>
            </a:r>
            <a:endParaRPr lang="en-US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70A4AC39-B055-B945-9B14-57C817AF8A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40414" y="3733557"/>
            <a:ext cx="1882154" cy="50012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9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虎牙直播是以游戏直播为主业营业务的弹幕式直播互动平台。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9112BDA-2CDF-DE48-B741-1DA7807441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9766" y="6194377"/>
            <a:ext cx="1101524" cy="31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281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暗色底_图标页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D5A47011-1A59-1242-A4AD-26243CB1EE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3"/>
            <a:ext cx="12192000" cy="6854637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46CD630-2FDB-DE40-82BD-312E5047B71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74212" y="2437512"/>
            <a:ext cx="1875176" cy="320014"/>
          </a:xfrm>
        </p:spPr>
        <p:txBody>
          <a:bodyPr>
            <a:noAutofit/>
          </a:bodyPr>
          <a:lstStyle>
            <a:lvl1pPr marL="0" indent="0" algn="ctr">
              <a:buNone/>
              <a:defRPr sz="16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xmlns="" id="{FA0A3E47-22FB-064B-B1CB-E61AF84058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637291" y="2437510"/>
            <a:ext cx="1870287" cy="327123"/>
          </a:xfrm>
        </p:spPr>
        <p:txBody>
          <a:bodyPr>
            <a:noAutofit/>
          </a:bodyPr>
          <a:lstStyle>
            <a:lvl1pPr marL="0" indent="0" algn="ctr">
              <a:buNone/>
              <a:defRPr sz="16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xmlns="" id="{D77B700D-71AF-5141-BC98-9F85248375D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31033" y="4777795"/>
            <a:ext cx="1876546" cy="317348"/>
          </a:xfrm>
        </p:spPr>
        <p:txBody>
          <a:bodyPr>
            <a:noAutofit/>
          </a:bodyPr>
          <a:lstStyle>
            <a:lvl1pPr marL="0" indent="0" algn="ctr">
              <a:buNone/>
              <a:defRPr sz="16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xmlns="" id="{4DFF7632-17A6-624B-BC03-2A88FE063A3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4212" y="4775127"/>
            <a:ext cx="1875176" cy="320015"/>
          </a:xfrm>
        </p:spPr>
        <p:txBody>
          <a:bodyPr>
            <a:noAutofit/>
          </a:bodyPr>
          <a:lstStyle>
            <a:lvl1pPr marL="0" indent="0" algn="ctr">
              <a:buNone/>
              <a:defRPr sz="16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CE4748E-5018-284C-8F55-76A42ADE26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4211" y="2861162"/>
            <a:ext cx="1875177" cy="50012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9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虎牙直播是以游戏直播为主业营业务的弹幕式直播互动平台。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A4851579-7A9B-2E48-A9A7-E39B7653BD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9766" y="6194377"/>
            <a:ext cx="1101524" cy="314721"/>
          </a:xfrm>
          <a:prstGeom prst="rect">
            <a:avLst/>
          </a:prstGeom>
        </p:spPr>
      </p:pic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C9CD2500-E045-EE40-8C26-8AFD6A2D72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9765" y="3670355"/>
            <a:ext cx="2609485" cy="142478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虎牙直播是以游戏直播为主业营业务的弹幕式直播互动平台，虎牙直播以游戏直播为主，涵盖娱乐、综艺、教育、户外、体育等多种直播内容。</a:t>
            </a:r>
            <a:endParaRPr lang="en-US" dirty="0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xmlns="" id="{453CFF37-56F9-D640-BE21-798533FE4F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9765" y="3209093"/>
            <a:ext cx="2609486" cy="32001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xmlns="" id="{0442536D-7069-CB4C-A85C-2D42B501E45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9766" y="1565904"/>
            <a:ext cx="2609485" cy="883112"/>
          </a:xfrm>
        </p:spPr>
        <p:txBody>
          <a:bodyPr>
            <a:noAutofit/>
          </a:bodyPr>
          <a:lstStyle>
            <a:lvl1pPr marL="0" indent="0">
              <a:buNone/>
              <a:defRPr sz="26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此处添加本页的标题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964C9C5D-9FFC-2743-BBF3-B2DF680158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929627" y="2618557"/>
            <a:ext cx="45719" cy="485211"/>
          </a:xfrm>
          <a:prstGeom prst="rect">
            <a:avLst/>
          </a:prstGeom>
        </p:spPr>
      </p:pic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19A9555-4F43-A943-A34B-9ED1DCBC914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631033" y="2861161"/>
            <a:ext cx="1876546" cy="50012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9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虎牙直播是以游戏直播为主业营业务的弹幕式直播互动平台。</a:t>
            </a:r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64FB7C-3245-AF44-97AC-FBA6F8562F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74212" y="5191672"/>
            <a:ext cx="1875176" cy="50012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9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虎牙直播是以游戏直播为主业营业务的弹幕式直播互动平台。</a:t>
            </a:r>
            <a:endParaRPr lang="en-U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C7DBFBE-C84B-DF4F-92DC-B5799F2EB9B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31033" y="5191671"/>
            <a:ext cx="1876546" cy="50012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9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6971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暗色底_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87B59F7-13A4-5642-8C59-FE17CB9E5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3"/>
            <a:ext cx="12192000" cy="6854637"/>
          </a:xfrm>
          <a:prstGeom prst="rect">
            <a:avLst/>
          </a:prstGeom>
        </p:spPr>
      </p:pic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A4A3837-0F08-F14C-9FB7-115ECF405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734255" y="2080077"/>
            <a:ext cx="1151328" cy="35743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50" b="1" i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Hans" dirty="0"/>
              <a:t>2019</a:t>
            </a:r>
            <a:r>
              <a:rPr lang="zh-Hans" altLang="en-US" dirty="0"/>
              <a:t>年</a:t>
            </a:r>
            <a:r>
              <a:rPr lang="en-US" altLang="zh-Hans" dirty="0"/>
              <a:t>0</a:t>
            </a:r>
            <a:r>
              <a:rPr lang="zh-Hans" altLang="en-US" dirty="0"/>
              <a:t>月</a:t>
            </a:r>
            <a:r>
              <a:rPr lang="en-US" altLang="zh-Hans" dirty="0"/>
              <a:t>0</a:t>
            </a:r>
            <a:r>
              <a:rPr lang="zh-Hans" altLang="en-US" dirty="0"/>
              <a:t>日</a:t>
            </a:r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5A1F42F9-D5CC-EA4D-9CC6-7565F13D6B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643961" y="2080077"/>
            <a:ext cx="1123810" cy="35743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50" b="1" i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Hans" dirty="0"/>
              <a:t>2019</a:t>
            </a:r>
            <a:r>
              <a:rPr lang="zh-Hans" altLang="en-US" dirty="0"/>
              <a:t>年</a:t>
            </a:r>
            <a:r>
              <a:rPr lang="en-US" altLang="zh-Hans" dirty="0"/>
              <a:t>0</a:t>
            </a:r>
            <a:r>
              <a:rPr lang="zh-Hans" altLang="en-US" dirty="0"/>
              <a:t>月</a:t>
            </a:r>
            <a:r>
              <a:rPr lang="en-US" altLang="zh-Hans" dirty="0"/>
              <a:t>0</a:t>
            </a:r>
            <a:r>
              <a:rPr lang="zh-Hans" altLang="en-US" dirty="0"/>
              <a:t>日</a:t>
            </a:r>
            <a:endParaRPr lang="en-US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E5BBFE-44F9-8B41-B4DD-98AD6585071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743417" y="2080077"/>
            <a:ext cx="1135335" cy="35743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50" b="1" i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Hans" dirty="0"/>
              <a:t>2019</a:t>
            </a:r>
            <a:r>
              <a:rPr lang="zh-Hans" altLang="en-US" dirty="0"/>
              <a:t>年</a:t>
            </a:r>
            <a:r>
              <a:rPr lang="en-US" altLang="zh-Hans" dirty="0"/>
              <a:t>0</a:t>
            </a:r>
            <a:r>
              <a:rPr lang="zh-Hans" altLang="en-US" dirty="0"/>
              <a:t>月</a:t>
            </a:r>
            <a:r>
              <a:rPr lang="en-US" altLang="zh-Hans" dirty="0"/>
              <a:t>0</a:t>
            </a:r>
            <a:r>
              <a:rPr lang="zh-Hans" altLang="en-US" dirty="0"/>
              <a:t>日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xmlns="" id="{C307C43E-C85C-4A48-A802-AC252AC1F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04355" y="3727668"/>
            <a:ext cx="1745154" cy="32001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xmlns="" id="{65AE4CA0-70B7-344E-85C3-2EA9521BFE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439754" y="3729478"/>
            <a:ext cx="1745154" cy="32001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xmlns="" id="{061A4D18-3EE0-1747-86DC-79C4FB0A07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63771" y="3728754"/>
            <a:ext cx="1745154" cy="32001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xmlns="" id="{E8DD0DC9-DE08-B340-B6B7-FF04F97FF91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546364" y="3738518"/>
            <a:ext cx="1745154" cy="32001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EC37112D-0215-5749-B9F2-EFC6469627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9766" y="6194377"/>
            <a:ext cx="1101524" cy="314721"/>
          </a:xfrm>
          <a:prstGeom prst="rect">
            <a:avLst/>
          </a:prstGeom>
        </p:spPr>
      </p:pic>
      <p:sp>
        <p:nvSpPr>
          <p:cNvPr id="39" name="Text Placeholder 17">
            <a:extLst>
              <a:ext uri="{FF2B5EF4-FFF2-40B4-BE49-F238E27FC236}">
                <a16:creationId xmlns:a16="http://schemas.microsoft.com/office/drawing/2014/main" xmlns="" id="{CAD27588-2B9A-934D-AEEE-7DA11C7F135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7004" y="2919732"/>
            <a:ext cx="2226684" cy="883112"/>
          </a:xfrm>
        </p:spPr>
        <p:txBody>
          <a:bodyPr>
            <a:noAutofit/>
          </a:bodyPr>
          <a:lstStyle>
            <a:lvl1pPr marL="0" indent="0">
              <a:buNone/>
              <a:defRPr sz="26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此处添加本页的标题</a:t>
            </a:r>
            <a:endParaRPr lang="en-US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E1F00AD4-5130-E244-8694-94FD946CDBB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46364" y="4160782"/>
            <a:ext cx="1745154" cy="50012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9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虎牙直播是以游戏直播为主业营业务的弹幕式直播互动平台。</a:t>
            </a:r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0AD025FC-32D4-7145-B67B-290E4B9C2DEA}"/>
              </a:ext>
            </a:extLst>
          </p:cNvPr>
          <p:cNvCxnSpPr>
            <a:cxnSpLocks/>
          </p:cNvCxnSpPr>
          <p:nvPr userDrawn="1"/>
        </p:nvCxnSpPr>
        <p:spPr>
          <a:xfrm>
            <a:off x="2689302" y="3395496"/>
            <a:ext cx="9502698" cy="11431"/>
          </a:xfrm>
          <a:prstGeom prst="line">
            <a:avLst/>
          </a:prstGeom>
          <a:ln w="25400">
            <a:solidFill>
              <a:srgbClr val="7D4B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hevron 41">
            <a:extLst>
              <a:ext uri="{FF2B5EF4-FFF2-40B4-BE49-F238E27FC236}">
                <a16:creationId xmlns:a16="http://schemas.microsoft.com/office/drawing/2014/main" xmlns="" id="{0C21DAC5-6196-254E-AB03-BAA0E8586844}"/>
              </a:ext>
            </a:extLst>
          </p:cNvPr>
          <p:cNvSpPr/>
          <p:nvPr userDrawn="1"/>
        </p:nvSpPr>
        <p:spPr>
          <a:xfrm>
            <a:off x="6181540" y="3334058"/>
            <a:ext cx="142972" cy="142972"/>
          </a:xfrm>
          <a:prstGeom prst="chevron">
            <a:avLst/>
          </a:prstGeom>
          <a:solidFill>
            <a:srgbClr val="FBC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Chevron 42">
            <a:extLst>
              <a:ext uri="{FF2B5EF4-FFF2-40B4-BE49-F238E27FC236}">
                <a16:creationId xmlns:a16="http://schemas.microsoft.com/office/drawing/2014/main" xmlns="" id="{333CBF74-A4C8-8D48-923E-3FEEA595EC68}"/>
              </a:ext>
            </a:extLst>
          </p:cNvPr>
          <p:cNvSpPr/>
          <p:nvPr userDrawn="1"/>
        </p:nvSpPr>
        <p:spPr>
          <a:xfrm>
            <a:off x="4156797" y="3334058"/>
            <a:ext cx="142972" cy="142972"/>
          </a:xfrm>
          <a:prstGeom prst="chevron">
            <a:avLst/>
          </a:prstGeom>
          <a:solidFill>
            <a:srgbClr val="FBC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xmlns="" id="{DB82965E-E2A0-5247-A65D-6F1E0A315B18}"/>
              </a:ext>
            </a:extLst>
          </p:cNvPr>
          <p:cNvSpPr/>
          <p:nvPr userDrawn="1"/>
        </p:nvSpPr>
        <p:spPr>
          <a:xfrm>
            <a:off x="8184787" y="3334058"/>
            <a:ext cx="142972" cy="142972"/>
          </a:xfrm>
          <a:prstGeom prst="chevron">
            <a:avLst/>
          </a:prstGeom>
          <a:solidFill>
            <a:srgbClr val="FBC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Chevron 44">
            <a:extLst>
              <a:ext uri="{FF2B5EF4-FFF2-40B4-BE49-F238E27FC236}">
                <a16:creationId xmlns:a16="http://schemas.microsoft.com/office/drawing/2014/main" xmlns="" id="{0B477E62-ED75-014B-A900-B68267E16B0B}"/>
              </a:ext>
            </a:extLst>
          </p:cNvPr>
          <p:cNvSpPr/>
          <p:nvPr userDrawn="1"/>
        </p:nvSpPr>
        <p:spPr>
          <a:xfrm>
            <a:off x="10221931" y="3334058"/>
            <a:ext cx="142972" cy="142972"/>
          </a:xfrm>
          <a:prstGeom prst="chevron">
            <a:avLst/>
          </a:prstGeom>
          <a:solidFill>
            <a:srgbClr val="FBC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0CF6C095-1B8E-6545-838C-FAA063B153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2600000">
            <a:off x="2686239" y="3164321"/>
            <a:ext cx="45719" cy="485211"/>
          </a:xfrm>
          <a:prstGeom prst="rect">
            <a:avLst/>
          </a:prstGeom>
        </p:spPr>
      </p:pic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89553B7-1009-2742-A842-2FDE209F296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355" y="4149435"/>
            <a:ext cx="1745154" cy="50012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9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虎牙直播是以游戏直播为主业营业务的弹幕式直播互动平台。</a:t>
            </a:r>
            <a:endParaRPr lang="en-US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CC6A77A-342E-A743-AAE2-B674AC4AF00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462346" y="4160782"/>
            <a:ext cx="1745154" cy="50012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9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虎牙直播是以游戏直播为主业营业务的弹幕式直播互动平台。</a:t>
            </a:r>
            <a:endParaRPr lang="en-US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8BDC85A8-BECC-0C4C-BAF0-7CC153C75F0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20337" y="4149435"/>
            <a:ext cx="1745154" cy="50012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9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虎牙直播是以游戏直播为主业营业务的弹幕式直播互动平台。</a:t>
            </a:r>
            <a:endParaRPr lang="en-US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644384A-A12C-114E-BF9F-0BFCEAF2197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779401" y="2080077"/>
            <a:ext cx="1094007" cy="35743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50" b="1" i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Hans" dirty="0"/>
              <a:t>2019</a:t>
            </a:r>
            <a:r>
              <a:rPr lang="zh-Hans" altLang="en-US" dirty="0"/>
              <a:t>年</a:t>
            </a:r>
            <a:r>
              <a:rPr lang="en-US" altLang="zh-Hans" dirty="0"/>
              <a:t>0</a:t>
            </a:r>
            <a:r>
              <a:rPr lang="zh-Hans" altLang="en-US" dirty="0"/>
              <a:t>月</a:t>
            </a:r>
            <a:r>
              <a:rPr lang="en-US" altLang="zh-Hans" dirty="0"/>
              <a:t>0</a:t>
            </a:r>
            <a:r>
              <a:rPr lang="zh-Hans" altLang="en-US" dirty="0"/>
              <a:t>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428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暗色底_时间轴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0654DD21-1066-2543-A257-ED0802217B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3"/>
            <a:ext cx="12192000" cy="6854637"/>
          </a:xfrm>
          <a:prstGeom prst="rect">
            <a:avLst/>
          </a:prstGeom>
        </p:spPr>
      </p:pic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D22F4311-42F0-FC4B-B750-06F169692DF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912075" y="2080077"/>
            <a:ext cx="1184463" cy="35743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50" b="1" i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Hans" dirty="0"/>
              <a:t>2019</a:t>
            </a:r>
            <a:r>
              <a:rPr lang="zh-Hans" altLang="en-US" dirty="0"/>
              <a:t>年</a:t>
            </a:r>
            <a:r>
              <a:rPr lang="en-US" altLang="zh-Hans" dirty="0"/>
              <a:t>0</a:t>
            </a:r>
            <a:r>
              <a:rPr lang="zh-Hans" altLang="en-US" dirty="0"/>
              <a:t>月</a:t>
            </a:r>
            <a:r>
              <a:rPr lang="en-US" altLang="zh-Hans" dirty="0"/>
              <a:t>0</a:t>
            </a:r>
            <a:r>
              <a:rPr lang="zh-Hans" altLang="en-US" dirty="0"/>
              <a:t>日</a:t>
            </a:r>
            <a:endParaRPr lang="en-US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008ADFE-3BD0-5747-80B3-19627C2528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895096" y="2080077"/>
            <a:ext cx="1184460" cy="35743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50" b="1" i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Hans" dirty="0"/>
              <a:t>2019</a:t>
            </a:r>
            <a:r>
              <a:rPr lang="zh-Hans" altLang="en-US" dirty="0"/>
              <a:t>年</a:t>
            </a:r>
            <a:r>
              <a:rPr lang="en-US" altLang="zh-Hans" dirty="0"/>
              <a:t>0</a:t>
            </a:r>
            <a:r>
              <a:rPr lang="zh-Hans" altLang="en-US" dirty="0"/>
              <a:t>月</a:t>
            </a:r>
            <a:r>
              <a:rPr lang="en-US" altLang="zh-Hans" dirty="0"/>
              <a:t>0</a:t>
            </a:r>
            <a:r>
              <a:rPr lang="zh-Hans" altLang="en-US" dirty="0"/>
              <a:t>日</a:t>
            </a:r>
            <a:endParaRPr lang="en-US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1DE6A438-1124-8946-A5E8-47F864414E6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940242" y="2080077"/>
            <a:ext cx="1111147" cy="35743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50" b="1" i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Hans" dirty="0"/>
              <a:t>2019</a:t>
            </a:r>
            <a:r>
              <a:rPr lang="zh-Hans" altLang="en-US" dirty="0"/>
              <a:t>年</a:t>
            </a:r>
            <a:r>
              <a:rPr lang="en-US" altLang="zh-Hans" dirty="0"/>
              <a:t>0</a:t>
            </a:r>
            <a:r>
              <a:rPr lang="zh-Hans" altLang="en-US" dirty="0"/>
              <a:t>月</a:t>
            </a:r>
            <a:r>
              <a:rPr lang="en-US" altLang="zh-Hans" dirty="0"/>
              <a:t>0</a:t>
            </a:r>
            <a:r>
              <a:rPr lang="zh-Hans" altLang="en-US" dirty="0"/>
              <a:t>日</a:t>
            </a:r>
            <a:endParaRPr lang="en-US" dirty="0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xmlns="" id="{6FF4090B-D5C5-F742-9C20-74A4385C31A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682176" y="3727668"/>
            <a:ext cx="1745154" cy="32001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xmlns="" id="{84D409D2-58D6-6441-82BC-9352B006E8E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17575" y="3729478"/>
            <a:ext cx="1745154" cy="32001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xmlns="" id="{5FC93515-6EED-A941-8BB1-7528EB70690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41592" y="3728754"/>
            <a:ext cx="1745154" cy="32001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xmlns="" id="{588AB7A6-7F1F-9A42-8A2F-80CDBAFC991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724185" y="3738518"/>
            <a:ext cx="1745154" cy="32001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FD1E3EC9-F9D6-FA44-91DB-0BC19E71EC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9766" y="6194377"/>
            <a:ext cx="1101524" cy="314721"/>
          </a:xfrm>
          <a:prstGeom prst="rect">
            <a:avLst/>
          </a:prstGeom>
        </p:spPr>
      </p:pic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8BC1D431-C3EC-144C-A01C-FC253658C92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24184" y="4160782"/>
            <a:ext cx="1830781" cy="50012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9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虎牙直播是以游戏直播为主业营业务的弹幕式直播互动平台。</a:t>
            </a:r>
            <a:endParaRPr lang="en-US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48919E0-0163-3044-A7EE-A32CCCB6792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682176" y="4149435"/>
            <a:ext cx="1745154" cy="50012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9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虎牙直播是以游戏直播为主业营业务的弹幕式直播互动平台。</a:t>
            </a:r>
            <a:endParaRPr lang="en-US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4D781EA2-30A8-6041-8A6B-7327500254D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640166" y="4160782"/>
            <a:ext cx="1825685" cy="50012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9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虎牙直播是以游戏直播为主业营业务的弹幕式直播互动平台。</a:t>
            </a:r>
            <a:endParaRPr lang="en-US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DA878B4-FF4D-2C42-BA3C-3064F32077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598157" y="4149435"/>
            <a:ext cx="1825683" cy="50012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9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虎牙直播是以游戏直播为主业营业务的弹幕式直播互动平台。</a:t>
            </a:r>
            <a:endParaRPr lang="en-US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115864F0-5937-F248-B4CF-8341896F8A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957223" y="2080077"/>
            <a:ext cx="1147020" cy="35743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50" b="1" i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Hans" dirty="0"/>
              <a:t>2019</a:t>
            </a:r>
            <a:r>
              <a:rPr lang="zh-Hans" altLang="en-US" dirty="0"/>
              <a:t>年</a:t>
            </a:r>
            <a:r>
              <a:rPr lang="en-US" altLang="zh-Hans" dirty="0"/>
              <a:t>0</a:t>
            </a:r>
            <a:r>
              <a:rPr lang="zh-Hans" altLang="en-US" dirty="0"/>
              <a:t>月</a:t>
            </a:r>
            <a:r>
              <a:rPr lang="en-US" altLang="zh-Hans" dirty="0"/>
              <a:t>0</a:t>
            </a:r>
            <a:r>
              <a:rPr lang="zh-Hans" altLang="en-US" dirty="0"/>
              <a:t>日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AD135CF9-3147-6D45-81FC-4A224A1E401A}"/>
              </a:ext>
            </a:extLst>
          </p:cNvPr>
          <p:cNvCxnSpPr>
            <a:cxnSpLocks/>
          </p:cNvCxnSpPr>
          <p:nvPr userDrawn="1"/>
        </p:nvCxnSpPr>
        <p:spPr>
          <a:xfrm>
            <a:off x="0" y="3406927"/>
            <a:ext cx="10404906" cy="0"/>
          </a:xfrm>
          <a:prstGeom prst="line">
            <a:avLst/>
          </a:prstGeom>
          <a:ln w="25400">
            <a:solidFill>
              <a:srgbClr val="7D4B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hevron 57">
            <a:extLst>
              <a:ext uri="{FF2B5EF4-FFF2-40B4-BE49-F238E27FC236}">
                <a16:creationId xmlns:a16="http://schemas.microsoft.com/office/drawing/2014/main" xmlns="" id="{803D8470-899F-9143-83F2-49BE94CD1E14}"/>
              </a:ext>
            </a:extLst>
          </p:cNvPr>
          <p:cNvSpPr/>
          <p:nvPr userDrawn="1"/>
        </p:nvSpPr>
        <p:spPr>
          <a:xfrm>
            <a:off x="4409996" y="3334058"/>
            <a:ext cx="142972" cy="142972"/>
          </a:xfrm>
          <a:prstGeom prst="chevron">
            <a:avLst/>
          </a:prstGeom>
          <a:solidFill>
            <a:srgbClr val="FBC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Chevron 58">
            <a:extLst>
              <a:ext uri="{FF2B5EF4-FFF2-40B4-BE49-F238E27FC236}">
                <a16:creationId xmlns:a16="http://schemas.microsoft.com/office/drawing/2014/main" xmlns="" id="{A28F66C9-C659-EB4C-BDDE-A53764CEB4A4}"/>
              </a:ext>
            </a:extLst>
          </p:cNvPr>
          <p:cNvSpPr/>
          <p:nvPr userDrawn="1"/>
        </p:nvSpPr>
        <p:spPr>
          <a:xfrm>
            <a:off x="2385253" y="3334058"/>
            <a:ext cx="142972" cy="142972"/>
          </a:xfrm>
          <a:prstGeom prst="chevron">
            <a:avLst/>
          </a:prstGeom>
          <a:solidFill>
            <a:srgbClr val="FBC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Chevron 59">
            <a:extLst>
              <a:ext uri="{FF2B5EF4-FFF2-40B4-BE49-F238E27FC236}">
                <a16:creationId xmlns:a16="http://schemas.microsoft.com/office/drawing/2014/main" xmlns="" id="{0B3388A8-A3A2-234F-BC9F-F0D933C1B9D8}"/>
              </a:ext>
            </a:extLst>
          </p:cNvPr>
          <p:cNvSpPr/>
          <p:nvPr userDrawn="1"/>
        </p:nvSpPr>
        <p:spPr>
          <a:xfrm>
            <a:off x="6413243" y="3334058"/>
            <a:ext cx="142972" cy="142972"/>
          </a:xfrm>
          <a:prstGeom prst="chevron">
            <a:avLst/>
          </a:prstGeom>
          <a:solidFill>
            <a:srgbClr val="FBC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Chevron 60">
            <a:extLst>
              <a:ext uri="{FF2B5EF4-FFF2-40B4-BE49-F238E27FC236}">
                <a16:creationId xmlns:a16="http://schemas.microsoft.com/office/drawing/2014/main" xmlns="" id="{7D14B1E7-A62E-854E-B433-5D048928F047}"/>
              </a:ext>
            </a:extLst>
          </p:cNvPr>
          <p:cNvSpPr/>
          <p:nvPr userDrawn="1"/>
        </p:nvSpPr>
        <p:spPr>
          <a:xfrm>
            <a:off x="8450387" y="3334058"/>
            <a:ext cx="142972" cy="142972"/>
          </a:xfrm>
          <a:prstGeom prst="chevron">
            <a:avLst/>
          </a:prstGeom>
          <a:solidFill>
            <a:srgbClr val="FBC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09A3BAEB-C5B3-2647-AED7-CA0261E8C66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2600000">
            <a:off x="10382045" y="3164321"/>
            <a:ext cx="45719" cy="48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666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暗色底_雷达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D2C51355-48F9-C047-8EFD-6EC10DB4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3"/>
            <a:ext cx="12192000" cy="68546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AD871DC0-64D2-CD49-A250-7335507F78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9766" y="6194377"/>
            <a:ext cx="1101524" cy="314721"/>
          </a:xfrm>
          <a:prstGeom prst="rect">
            <a:avLst/>
          </a:prstGeom>
        </p:spPr>
      </p:pic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6058462A-3999-A840-BA8B-BC554E6475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765" y="3670355"/>
            <a:ext cx="2609485" cy="142478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虎牙直播是以游戏直播为主业营业务的弹幕式直播互动平台，虎牙直播以游戏直播为主，涵盖娱乐、综艺、教育、户外、体育等多种直播内容。</a:t>
            </a:r>
            <a:endParaRPr lang="en-US" dirty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xmlns="" id="{C375439A-EB20-B747-9369-B1C9CBA2E71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9765" y="3209093"/>
            <a:ext cx="2609486" cy="32001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此处添加小标题</a:t>
            </a:r>
            <a:endParaRPr lang="en-US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xmlns="" id="{C8CD7459-2FD0-CD48-8B4D-C5AAED5DF31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9766" y="1565904"/>
            <a:ext cx="2609485" cy="883112"/>
          </a:xfrm>
        </p:spPr>
        <p:txBody>
          <a:bodyPr>
            <a:noAutofit/>
          </a:bodyPr>
          <a:lstStyle>
            <a:lvl1pPr marL="0" indent="0">
              <a:buNone/>
              <a:defRPr sz="2600" b="0">
                <a:solidFill>
                  <a:srgbClr val="FAC8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此处添加本页的标题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B675D58-AF71-F64A-BA15-993BFF4A2B9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929627" y="2618557"/>
            <a:ext cx="45719" cy="48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098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暗色底_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B40D46C-0E5E-5642-B5EF-7C50175482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3"/>
            <a:ext cx="12192000" cy="6854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4EA6D8B-B6A5-0943-9EB8-EC40E5008D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9766" y="6194377"/>
            <a:ext cx="1101524" cy="31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234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 (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3CFD17A-7351-2A4B-BDE7-08369E9DD6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50292" y="683829"/>
            <a:ext cx="2041620" cy="5763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6BB2FA8-36C6-AD4D-AD32-DF3990375F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73475" y="6039129"/>
            <a:ext cx="2018437" cy="259617"/>
          </a:xfrm>
          <a:prstGeom prst="rect">
            <a:avLst/>
          </a:prstGeom>
        </p:spPr>
      </p:pic>
      <p:sp>
        <p:nvSpPr>
          <p:cNvPr id="15" name="Text Placeholder 11">
            <a:extLst>
              <a:ext uri="{FF2B5EF4-FFF2-40B4-BE49-F238E27FC236}">
                <a16:creationId xmlns:a16="http://schemas.microsoft.com/office/drawing/2014/main" xmlns="" id="{C984FA2A-9907-4E4F-86D0-F2520867B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7970" y="2514224"/>
            <a:ext cx="3803942" cy="1495992"/>
          </a:xfrm>
        </p:spPr>
        <p:txBody>
          <a:bodyPr>
            <a:noAutofit/>
          </a:bodyPr>
          <a:lstStyle>
            <a:lvl1pPr marL="0" indent="0" algn="r">
              <a:buNone/>
              <a:defRPr sz="6000" b="1">
                <a:solidFill>
                  <a:srgbClr val="4B4B4B"/>
                </a:solidFill>
                <a:latin typeface="Arial" panose="020B0604020202020204" pitchFamily="34" charset="0"/>
                <a:ea typeface="Noto Sans CJK SC Regular" panose="020B0500000000000000" pitchFamily="34" charset="-128"/>
                <a:cs typeface="Arial" panose="020B0604020202020204" pitchFamily="34" charset="0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altLang="zh-Hans" dirty="0"/>
              <a:t>THANK</a:t>
            </a:r>
            <a:br>
              <a:rPr lang="en-US" altLang="zh-Hans" dirty="0"/>
            </a:br>
            <a:r>
              <a:rPr lang="en-US" altLang="zh-Hans" dirty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134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 (4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EC64B9-A740-0346-BFA4-824799BB0F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9766" y="6196368"/>
            <a:ext cx="1101904" cy="3165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69A932DB-16B8-784E-9847-E088B85C51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9232" y="683829"/>
            <a:ext cx="2041620" cy="5763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00F1A8C-2028-DE4B-AB0E-52DB1B84074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12" y="6039129"/>
            <a:ext cx="2018437" cy="259617"/>
          </a:xfrm>
          <a:prstGeom prst="rect">
            <a:avLst/>
          </a:prstGeom>
        </p:spPr>
      </p:pic>
      <p:sp>
        <p:nvSpPr>
          <p:cNvPr id="23" name="Text Placeholder 21">
            <a:extLst>
              <a:ext uri="{FF2B5EF4-FFF2-40B4-BE49-F238E27FC236}">
                <a16:creationId xmlns:a16="http://schemas.microsoft.com/office/drawing/2014/main" xmlns="" id="{AAE198ED-7528-B248-A322-FA1D9D5AA0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06130" y="6076703"/>
            <a:ext cx="1236595" cy="253204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4B4B4B"/>
                </a:solidFill>
                <a:latin typeface="Arial" panose="020B0604020202020204" pitchFamily="34" charset="0"/>
                <a:ea typeface="Noto Sans CJK TC Regular" panose="020B0500000000000000" pitchFamily="34" charset="-128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Hans" dirty="0"/>
              <a:t>2019. 00. 00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xmlns="" id="{99A797AE-4903-A24D-A66A-D956382E14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1722" y="3844471"/>
            <a:ext cx="3803621" cy="46837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4B4B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此处添加副标题</a:t>
            </a:r>
            <a:endParaRPr lang="en-US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xmlns="" id="{AA2C3898-C637-AE40-9C74-B3C17A0C9B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0935" y="2892398"/>
            <a:ext cx="8245193" cy="759607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>
                <a:solidFill>
                  <a:srgbClr val="4B4B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zh-Hans" altLang="en-US" dirty="0"/>
              <a:t>此处添加封面标题封面标题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340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 (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723AE3A-6F23-3446-9CC0-D0B4620425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50292" y="683829"/>
            <a:ext cx="2041620" cy="576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23A6B03-030A-E543-8315-C6E654A645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73475" y="6039129"/>
            <a:ext cx="2018437" cy="259617"/>
          </a:xfrm>
          <a:prstGeom prst="rect">
            <a:avLst/>
          </a:prstGeom>
        </p:spPr>
      </p:pic>
      <p:sp>
        <p:nvSpPr>
          <p:cNvPr id="7" name="Text Placeholder 11">
            <a:extLst>
              <a:ext uri="{FF2B5EF4-FFF2-40B4-BE49-F238E27FC236}">
                <a16:creationId xmlns:a16="http://schemas.microsoft.com/office/drawing/2014/main" xmlns="" id="{07C1B0D0-D816-724D-A59B-B68B6F2E5E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7970" y="2514224"/>
            <a:ext cx="3803942" cy="1495992"/>
          </a:xfrm>
        </p:spPr>
        <p:txBody>
          <a:bodyPr>
            <a:noAutofit/>
          </a:bodyPr>
          <a:lstStyle>
            <a:lvl1pPr marL="0" indent="0" algn="r">
              <a:buNone/>
              <a:defRPr sz="6000" b="1">
                <a:solidFill>
                  <a:srgbClr val="4B4B4B"/>
                </a:solidFill>
                <a:latin typeface="Arial" panose="020B0604020202020204" pitchFamily="34" charset="0"/>
                <a:ea typeface="Noto Sans CJK SC Regular" panose="020B0500000000000000" pitchFamily="34" charset="-128"/>
                <a:cs typeface="Arial" panose="020B0604020202020204" pitchFamily="34" charset="0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altLang="zh-Hans" dirty="0"/>
              <a:t>THANK</a:t>
            </a:r>
            <a:br>
              <a:rPr lang="en-US" altLang="zh-Hans" dirty="0"/>
            </a:br>
            <a:r>
              <a:rPr lang="en-US" altLang="zh-Hans" dirty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930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 (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EC64B9-A740-0346-BFA4-824799BB0F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9766" y="6196368"/>
            <a:ext cx="1101904" cy="3165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69A932DB-16B8-784E-9847-E088B85C51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69" y="683829"/>
            <a:ext cx="2041620" cy="5763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00F1A8C-2028-DE4B-AB0E-52DB1B84074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12" y="6039129"/>
            <a:ext cx="2018437" cy="259617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xmlns="" id="{36275FCF-5E58-9841-AC77-A09A827DD7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633" y="2514224"/>
            <a:ext cx="3803942" cy="1495992"/>
          </a:xfrm>
        </p:spPr>
        <p:txBody>
          <a:bodyPr>
            <a:noAutofit/>
          </a:bodyPr>
          <a:lstStyle>
            <a:lvl1pPr marL="0" indent="0" algn="l">
              <a:buNone/>
              <a:defRPr sz="6000" b="1">
                <a:solidFill>
                  <a:srgbClr val="4B4B4B"/>
                </a:solidFill>
                <a:latin typeface="Arial" panose="020B0604020202020204" pitchFamily="34" charset="0"/>
                <a:ea typeface="Noto Sans CJK SC Regular" panose="020B0500000000000000" pitchFamily="34" charset="-128"/>
                <a:cs typeface="Arial" panose="020B0604020202020204" pitchFamily="34" charset="0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altLang="zh-Hans" dirty="0"/>
              <a:t>THANK</a:t>
            </a:r>
            <a:br>
              <a:rPr lang="en-US" altLang="zh-Hans" dirty="0"/>
            </a:br>
            <a:r>
              <a:rPr lang="en-US" altLang="zh-Hans" dirty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0671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 (4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EC64B9-A740-0346-BFA4-824799BB0F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9766" y="6196368"/>
            <a:ext cx="1101904" cy="3165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69A932DB-16B8-784E-9847-E088B85C51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69" y="683829"/>
            <a:ext cx="2041620" cy="5763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00F1A8C-2028-DE4B-AB0E-52DB1B84074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12" y="6039129"/>
            <a:ext cx="2018437" cy="259617"/>
          </a:xfrm>
          <a:prstGeom prst="rect">
            <a:avLst/>
          </a:prstGeom>
        </p:spPr>
      </p:pic>
      <p:sp>
        <p:nvSpPr>
          <p:cNvPr id="11" name="Text Placeholder 11">
            <a:extLst>
              <a:ext uri="{FF2B5EF4-FFF2-40B4-BE49-F238E27FC236}">
                <a16:creationId xmlns:a16="http://schemas.microsoft.com/office/drawing/2014/main" xmlns="" id="{A4F01197-F03C-514B-9CB2-BF37D48212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60910" y="2892398"/>
            <a:ext cx="8245193" cy="759607"/>
          </a:xfrm>
        </p:spPr>
        <p:txBody>
          <a:bodyPr>
            <a:noAutofit/>
          </a:bodyPr>
          <a:lstStyle>
            <a:lvl1pPr marL="0" indent="0" algn="ctr">
              <a:buNone/>
              <a:defRPr sz="6000" b="1" i="0">
                <a:solidFill>
                  <a:srgbClr val="4B4B4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altLang="zh-Hans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045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 (5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EC64B9-A740-0346-BFA4-824799BB0F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9766" y="6196368"/>
            <a:ext cx="1101904" cy="316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98471CF-207F-D046-8E3B-E4BC53EEC4C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69" y="683829"/>
            <a:ext cx="2041620" cy="576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854D49E-F519-B247-AF07-5E425DD2442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12" y="6039129"/>
            <a:ext cx="2018437" cy="259617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xmlns="" id="{1B86734F-79E1-324E-A176-8C9DD53DA8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633" y="2514224"/>
            <a:ext cx="3803942" cy="1495992"/>
          </a:xfrm>
        </p:spPr>
        <p:txBody>
          <a:bodyPr>
            <a:noAutofit/>
          </a:bodyPr>
          <a:lstStyle>
            <a:lvl1pPr marL="0" indent="0" algn="l">
              <a:buNone/>
              <a:defRPr sz="6000" b="1">
                <a:solidFill>
                  <a:srgbClr val="4B4B4B"/>
                </a:solidFill>
                <a:latin typeface="Arial" panose="020B0604020202020204" pitchFamily="34" charset="0"/>
                <a:ea typeface="Noto Sans CJK SC Regular" panose="020B0500000000000000" pitchFamily="34" charset="-128"/>
                <a:cs typeface="Arial" panose="020B0604020202020204" pitchFamily="34" charset="0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altLang="zh-Hans" dirty="0"/>
              <a:t>THANK</a:t>
            </a:r>
            <a:br>
              <a:rPr lang="en-US" altLang="zh-Hans" dirty="0"/>
            </a:br>
            <a:r>
              <a:rPr lang="en-US" altLang="zh-Hans" dirty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3170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 (6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EC64B9-A740-0346-BFA4-824799BB0F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9766" y="6196368"/>
            <a:ext cx="1101904" cy="316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98471CF-207F-D046-8E3B-E4BC53EEC4C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69" y="683829"/>
            <a:ext cx="2041620" cy="576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854D49E-F519-B247-AF07-5E425DD2442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12" y="6039129"/>
            <a:ext cx="2018437" cy="259617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xmlns="" id="{713F1277-4282-4A46-A9D7-90D149ADA0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60910" y="2892398"/>
            <a:ext cx="8245193" cy="759607"/>
          </a:xfrm>
        </p:spPr>
        <p:txBody>
          <a:bodyPr>
            <a:noAutofit/>
          </a:bodyPr>
          <a:lstStyle>
            <a:lvl1pPr marL="0" indent="0" algn="ctr">
              <a:buNone/>
              <a:defRPr sz="6000" b="1" i="0">
                <a:solidFill>
                  <a:srgbClr val="4B4B4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altLang="zh-Hans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86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 (7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EAB47E8-F86D-104E-8444-A993D16378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9018" y="683829"/>
            <a:ext cx="2033688" cy="581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CECFAD3-F966-CF42-AE2B-087DAC8F08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9018" y="6039129"/>
            <a:ext cx="2023395" cy="252925"/>
          </a:xfrm>
          <a:prstGeom prst="rect">
            <a:avLst/>
          </a:prstGeom>
        </p:spPr>
      </p:pic>
      <p:sp>
        <p:nvSpPr>
          <p:cNvPr id="7" name="Text Placeholder 11">
            <a:extLst>
              <a:ext uri="{FF2B5EF4-FFF2-40B4-BE49-F238E27FC236}">
                <a16:creationId xmlns:a16="http://schemas.microsoft.com/office/drawing/2014/main" xmlns="" id="{03855507-AAED-4242-8AA5-CD1D8AC252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633" y="2514224"/>
            <a:ext cx="3803942" cy="1495992"/>
          </a:xfrm>
        </p:spPr>
        <p:txBody>
          <a:bodyPr>
            <a:noAutofit/>
          </a:bodyPr>
          <a:lstStyle>
            <a:lvl1pPr marL="0" indent="0" algn="l">
              <a:buNone/>
              <a:defRPr sz="6000" b="1">
                <a:solidFill>
                  <a:srgbClr val="7D4BE1"/>
                </a:solidFill>
                <a:latin typeface="Arial" panose="020B0604020202020204" pitchFamily="34" charset="0"/>
                <a:ea typeface="Noto Sans CJK SC Regular" panose="020B0500000000000000" pitchFamily="34" charset="-128"/>
                <a:cs typeface="Arial" panose="020B0604020202020204" pitchFamily="34" charset="0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altLang="zh-Hans" dirty="0"/>
              <a:t>THANK</a:t>
            </a:r>
            <a:br>
              <a:rPr lang="en-US" altLang="zh-Hans" dirty="0"/>
            </a:br>
            <a:r>
              <a:rPr lang="en-US" altLang="zh-Hans" dirty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259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 (8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EAB47E8-F86D-104E-8444-A993D16378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9018" y="683829"/>
            <a:ext cx="2033688" cy="581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CECFAD3-F966-CF42-AE2B-087DAC8F08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9018" y="6039129"/>
            <a:ext cx="2023395" cy="252925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xmlns="" id="{1822EF40-D54F-C540-B389-26D4F4F71D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60910" y="2892398"/>
            <a:ext cx="8245193" cy="759607"/>
          </a:xfrm>
        </p:spPr>
        <p:txBody>
          <a:bodyPr>
            <a:noAutofit/>
          </a:bodyPr>
          <a:lstStyle>
            <a:lvl1pPr marL="0" indent="0" algn="ctr">
              <a:buNone/>
              <a:defRPr sz="6000" b="1" i="0">
                <a:solidFill>
                  <a:srgbClr val="7D4BE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altLang="zh-Hans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0600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 (9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EAB47E8-F86D-104E-8444-A993D16378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9018" y="683829"/>
            <a:ext cx="2033688" cy="581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CECFAD3-F966-CF42-AE2B-087DAC8F08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9018" y="6039129"/>
            <a:ext cx="2023395" cy="252925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xmlns="" id="{DFF2CF0A-5742-754F-9A3D-07E53F4F0E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633" y="2514224"/>
            <a:ext cx="3803942" cy="1495992"/>
          </a:xfrm>
        </p:spPr>
        <p:txBody>
          <a:bodyPr>
            <a:noAutofit/>
          </a:bodyPr>
          <a:lstStyle>
            <a:lvl1pPr marL="0" indent="0" algn="l">
              <a:buNone/>
              <a:defRPr sz="6000" b="1">
                <a:solidFill>
                  <a:srgbClr val="7D4BE1"/>
                </a:solidFill>
                <a:latin typeface="Arial" panose="020B0604020202020204" pitchFamily="34" charset="0"/>
                <a:ea typeface="Noto Sans CJK SC Regular" panose="020B0500000000000000" pitchFamily="34" charset="-128"/>
                <a:cs typeface="Arial" panose="020B0604020202020204" pitchFamily="34" charset="0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altLang="zh-Hans" dirty="0"/>
              <a:t>THANK</a:t>
            </a:r>
            <a:br>
              <a:rPr lang="en-US" altLang="zh-Hans" dirty="0"/>
            </a:br>
            <a:r>
              <a:rPr lang="en-US" altLang="zh-Hans" dirty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4256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 (10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EAB47E8-F86D-104E-8444-A993D16378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9018" y="683829"/>
            <a:ext cx="2033688" cy="581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CECFAD3-F966-CF42-AE2B-087DAC8F08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9018" y="6039129"/>
            <a:ext cx="2023395" cy="252925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xmlns="" id="{405FB16E-65E9-964F-B23A-75E5609E3A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60910" y="2892398"/>
            <a:ext cx="8245193" cy="759607"/>
          </a:xfrm>
        </p:spPr>
        <p:txBody>
          <a:bodyPr>
            <a:noAutofit/>
          </a:bodyPr>
          <a:lstStyle>
            <a:lvl1pPr marL="0" indent="0" algn="ctr">
              <a:buNone/>
              <a:defRPr sz="6000" b="1" i="0">
                <a:solidFill>
                  <a:srgbClr val="7D4BE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altLang="zh-Hans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62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 (5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EC64B9-A740-0346-BFA4-824799BB0F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9766" y="6196368"/>
            <a:ext cx="1101904" cy="316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98471CF-207F-D046-8E3B-E4BC53EEC4C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69" y="683829"/>
            <a:ext cx="2041620" cy="576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854D49E-F519-B247-AF07-5E425DD2442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12" y="6039129"/>
            <a:ext cx="2018437" cy="259617"/>
          </a:xfrm>
          <a:prstGeom prst="rect">
            <a:avLst/>
          </a:prstGeom>
        </p:spPr>
      </p:pic>
      <p:sp>
        <p:nvSpPr>
          <p:cNvPr id="11" name="Text Placeholder 21">
            <a:extLst>
              <a:ext uri="{FF2B5EF4-FFF2-40B4-BE49-F238E27FC236}">
                <a16:creationId xmlns:a16="http://schemas.microsoft.com/office/drawing/2014/main" xmlns="" id="{80BE2932-7C75-9F41-8D5A-776AD53A97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06130" y="6076703"/>
            <a:ext cx="1236595" cy="253204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4B4B4B"/>
                </a:solidFill>
                <a:latin typeface="Arial" panose="020B0604020202020204" pitchFamily="34" charset="0"/>
                <a:ea typeface="Noto Sans CJK TC Regular" panose="020B0500000000000000" pitchFamily="34" charset="-128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Hans" dirty="0"/>
              <a:t>2019. 00. 00</a:t>
            </a:r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4D31E8FC-296D-944D-BB40-5596CEBFC6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0953" y="4451889"/>
            <a:ext cx="3803621" cy="566738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rgbClr val="4B4B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此处添加副标题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xmlns="" id="{E1B1476D-F206-6647-8175-B0A490572F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0633" y="2842836"/>
            <a:ext cx="3803941" cy="1326739"/>
          </a:xfrm>
        </p:spPr>
        <p:txBody>
          <a:bodyPr>
            <a:noAutofit/>
          </a:bodyPr>
          <a:lstStyle>
            <a:lvl1pPr marL="0" indent="0">
              <a:buNone/>
              <a:defRPr sz="4000" b="0" i="0">
                <a:solidFill>
                  <a:srgbClr val="4B4B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zh-Hans" altLang="en-US" dirty="0"/>
              <a:t>此处添加封面标题封面标题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41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 (6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EC64B9-A740-0346-BFA4-824799BB0F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9766" y="6196368"/>
            <a:ext cx="1101904" cy="316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98471CF-207F-D046-8E3B-E4BC53EEC4C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469" y="683829"/>
            <a:ext cx="2041620" cy="576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854D49E-F519-B247-AF07-5E425DD2442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12" y="6039129"/>
            <a:ext cx="2018437" cy="259617"/>
          </a:xfrm>
          <a:prstGeom prst="rect">
            <a:avLst/>
          </a:prstGeom>
        </p:spPr>
      </p:pic>
      <p:sp>
        <p:nvSpPr>
          <p:cNvPr id="11" name="Text Placeholder 21">
            <a:extLst>
              <a:ext uri="{FF2B5EF4-FFF2-40B4-BE49-F238E27FC236}">
                <a16:creationId xmlns:a16="http://schemas.microsoft.com/office/drawing/2014/main" xmlns="" id="{80BE2932-7C75-9F41-8D5A-776AD53A97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06130" y="6076703"/>
            <a:ext cx="1236595" cy="253204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4B4B4B"/>
                </a:solidFill>
                <a:latin typeface="Arial" panose="020B0604020202020204" pitchFamily="34" charset="0"/>
                <a:ea typeface="Noto Sans CJK TC Regular" panose="020B0500000000000000" pitchFamily="34" charset="-128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Hans" dirty="0"/>
              <a:t>2019. 00. 00</a:t>
            </a:r>
            <a:endParaRPr lang="en-US" dirty="0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xmlns="" id="{43C3224C-E95C-8F4C-BD6B-DCFD32EC42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1722" y="3844471"/>
            <a:ext cx="3803621" cy="46837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4B4B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此处添加副标题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D5D899E-7716-B948-AA21-9035313B37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0935" y="2892398"/>
            <a:ext cx="8245193" cy="759607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>
                <a:solidFill>
                  <a:srgbClr val="4B4B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zh-Hans" altLang="en-US" dirty="0"/>
              <a:t>此处添加封面标题封面标题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00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 (7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72F1D7E0-3398-1243-AD52-0A9A7B17AA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06130" y="6076703"/>
            <a:ext cx="1236595" cy="253204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7D4BE1"/>
                </a:solidFill>
                <a:latin typeface="Arial" panose="020B0604020202020204" pitchFamily="34" charset="0"/>
                <a:ea typeface="Noto Sans CJK TC Regular" panose="020B0500000000000000" pitchFamily="34" charset="-128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Hans" dirty="0"/>
              <a:t>2019. 00. 00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EAB47E8-F86D-104E-8444-A993D16378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9018" y="683829"/>
            <a:ext cx="2033688" cy="581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CECFAD3-F966-CF42-AE2B-087DAC8F08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9018" y="6039129"/>
            <a:ext cx="2023395" cy="252925"/>
          </a:xfrm>
          <a:prstGeom prst="rect">
            <a:avLst/>
          </a:prstGeom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xmlns="" id="{2D66FAB3-A020-3345-91CD-E3B6C9DF0D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0953" y="4451889"/>
            <a:ext cx="3803621" cy="566738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此处添加副标题</a:t>
            </a:r>
            <a:endParaRPr lang="en-US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xmlns="" id="{1E36E279-05D4-B342-BB30-77E3AB81E8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0633" y="2842836"/>
            <a:ext cx="3803941" cy="1326739"/>
          </a:xfrm>
        </p:spPr>
        <p:txBody>
          <a:bodyPr>
            <a:noAutofit/>
          </a:bodyPr>
          <a:lstStyle>
            <a:lvl1pPr marL="0" indent="0">
              <a:buNone/>
              <a:defRPr sz="4000" b="0" i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zh-Hans" altLang="en-US" dirty="0"/>
              <a:t>此处添加封面标题封面标题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47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 (8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72F1D7E0-3398-1243-AD52-0A9A7B17AA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06130" y="6076703"/>
            <a:ext cx="1236595" cy="253204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7D4BE1"/>
                </a:solidFill>
                <a:latin typeface="Arial" panose="020B0604020202020204" pitchFamily="34" charset="0"/>
                <a:ea typeface="Noto Sans CJK TC Regular" panose="020B0500000000000000" pitchFamily="34" charset="-128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Hans" dirty="0"/>
              <a:t>2019. 00. 00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EAB47E8-F86D-104E-8444-A993D16378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9018" y="683829"/>
            <a:ext cx="2033688" cy="581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CECFAD3-F966-CF42-AE2B-087DAC8F08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9018" y="6039129"/>
            <a:ext cx="2023395" cy="252925"/>
          </a:xfrm>
          <a:prstGeom prst="rect">
            <a:avLst/>
          </a:prstGeom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xmlns="" id="{7BA37189-BFF2-9947-ABF6-16AA473605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1722" y="3844471"/>
            <a:ext cx="3803621" cy="46837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此处添加副标题</a:t>
            </a:r>
            <a:endParaRPr lang="en-US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xmlns="" id="{1822EF40-D54F-C540-B389-26D4F4F71D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0935" y="2892398"/>
            <a:ext cx="8245193" cy="759607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zh-Hans" altLang="en-US" dirty="0"/>
              <a:t>此处添加封面标题封面标题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22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 (9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72F1D7E0-3398-1243-AD52-0A9A7B17AA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06130" y="6076703"/>
            <a:ext cx="1236595" cy="253204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7D4BE1"/>
                </a:solidFill>
                <a:latin typeface="Arial" panose="020B0604020202020204" pitchFamily="34" charset="0"/>
                <a:ea typeface="Noto Sans CJK TC Regular" panose="020B0500000000000000" pitchFamily="34" charset="-128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Hans" dirty="0"/>
              <a:t>2019. 00. 00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EAB47E8-F86D-104E-8444-A993D16378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9018" y="683829"/>
            <a:ext cx="2033688" cy="581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CECFAD3-F966-CF42-AE2B-087DAC8F08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9018" y="6039129"/>
            <a:ext cx="2023395" cy="252925"/>
          </a:xfrm>
          <a:prstGeom prst="rect">
            <a:avLst/>
          </a:prstGeom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xmlns="" id="{3BF8E69D-E121-D442-963B-2E935C6F3C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0953" y="4451889"/>
            <a:ext cx="3803621" cy="566738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Hans" altLang="en-US" dirty="0"/>
              <a:t>此处添加副标题</a:t>
            </a:r>
            <a:endParaRPr lang="en-US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xmlns="" id="{4FD40217-1E73-AD43-8AD9-E059E5481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0633" y="2842836"/>
            <a:ext cx="3803941" cy="1326739"/>
          </a:xfrm>
        </p:spPr>
        <p:txBody>
          <a:bodyPr>
            <a:noAutofit/>
          </a:bodyPr>
          <a:lstStyle>
            <a:lvl1pPr marL="0" indent="0">
              <a:buNone/>
              <a:defRPr sz="4000" b="0" i="0">
                <a:solidFill>
                  <a:srgbClr val="7D4B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zh-Hans" altLang="en-US" dirty="0"/>
              <a:t>此处添加封面标题封面标题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07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9C26C50-191A-C341-93E4-A80D971F6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F64EADF-F3C7-8E4F-91E2-73FBC0A19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8E70380-4FA3-3345-8AD9-5E2D7B377F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61F3B-B915-A842-9189-6B74FAABC91B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2EC9B2-C1C7-B347-8A37-7548F9584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E27C63D-49D0-5B46-93AE-36BD57118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45A01-9D31-1248-A98F-3693CD0FD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9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89" r:id="rId3"/>
    <p:sldLayoutId id="2147483691" r:id="rId4"/>
    <p:sldLayoutId id="2147483690" r:id="rId5"/>
    <p:sldLayoutId id="2147483692" r:id="rId6"/>
    <p:sldLayoutId id="2147483680" r:id="rId7"/>
    <p:sldLayoutId id="2147483681" r:id="rId8"/>
    <p:sldLayoutId id="2147483682" r:id="rId9"/>
    <p:sldLayoutId id="2147483683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  <p:sldLayoutId id="2147483660" r:id="rId21"/>
    <p:sldLayoutId id="2147483662" r:id="rId22"/>
    <p:sldLayoutId id="2147483661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70" r:id="rId30"/>
    <p:sldLayoutId id="2147483671" r:id="rId31"/>
    <p:sldLayoutId id="2147483672" r:id="rId32"/>
    <p:sldLayoutId id="2147483673" r:id="rId33"/>
    <p:sldLayoutId id="2147483674" r:id="rId34"/>
    <p:sldLayoutId id="2147483675" r:id="rId35"/>
    <p:sldLayoutId id="2147483676" r:id="rId36"/>
    <p:sldLayoutId id="2147483677" r:id="rId37"/>
    <p:sldLayoutId id="2147483678" r:id="rId38"/>
    <p:sldLayoutId id="2147483669" r:id="rId39"/>
    <p:sldLayoutId id="2147483684" r:id="rId40"/>
    <p:sldLayoutId id="2147483693" r:id="rId41"/>
    <p:sldLayoutId id="2147483694" r:id="rId42"/>
    <p:sldLayoutId id="2147483695" r:id="rId43"/>
    <p:sldLayoutId id="2147483696" r:id="rId44"/>
    <p:sldLayoutId id="2147483685" r:id="rId45"/>
    <p:sldLayoutId id="2147483686" r:id="rId46"/>
    <p:sldLayoutId id="2147483687" r:id="rId47"/>
    <p:sldLayoutId id="2147483688" r:id="rId4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5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jpeg"/><Relationship Id="rId5" Type="http://schemas.openxmlformats.org/officeDocument/2006/relationships/image" Target="../media/image29.jpe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plus.huya.inf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png"/><Relationship Id="rId4" Type="http://schemas.openxmlformats.org/officeDocument/2006/relationships/hyperlink" Target="https://hs.huya.info/aplus/doc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E461B03-A632-D54B-9E8B-6606C11C9A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06130" y="5867382"/>
            <a:ext cx="1236595" cy="588502"/>
          </a:xfrm>
        </p:spPr>
        <p:txBody>
          <a:bodyPr/>
          <a:lstStyle/>
          <a:p>
            <a:r>
              <a:rPr lang="zh-CN" altLang="en-US" dirty="0"/>
              <a:t>李元靖</a:t>
            </a:r>
            <a:endParaRPr lang="en-US" dirty="0" smtClean="0"/>
          </a:p>
          <a:p>
            <a:r>
              <a:rPr lang="en-US" dirty="0" smtClean="0"/>
              <a:t>2021.08.30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C09920F-6B36-F949-83E6-3A773760D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633" y="2842836"/>
            <a:ext cx="6505247" cy="1101203"/>
          </a:xfrm>
        </p:spPr>
        <p:txBody>
          <a:bodyPr/>
          <a:lstStyle/>
          <a:p>
            <a:r>
              <a:rPr lang="en-US" altLang="zh-CN" dirty="0" smtClean="0"/>
              <a:t>Aplus</a:t>
            </a:r>
            <a:r>
              <a:rPr lang="zh-CN" altLang="en-US" dirty="0" smtClean="0"/>
              <a:t>统一构建平台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683141" y="4088332"/>
            <a:ext cx="6526960" cy="39553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统一构建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制品管理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749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41E7B80-B323-5C41-A0DC-94CCE71E7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166" y="294760"/>
            <a:ext cx="3988833" cy="418162"/>
          </a:xfrm>
        </p:spPr>
        <p:txBody>
          <a:bodyPr/>
          <a:lstStyle/>
          <a:p>
            <a:r>
              <a:rPr kumimoji="1" lang="zh-CN" altLang="en-US" dirty="0" smtClean="0"/>
              <a:t>基本架构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154" y="997604"/>
            <a:ext cx="8416887" cy="575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4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41E7B80-B323-5C41-A0DC-94CCE71E7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166" y="294760"/>
            <a:ext cx="3988833" cy="418162"/>
          </a:xfrm>
        </p:spPr>
        <p:txBody>
          <a:bodyPr/>
          <a:lstStyle/>
          <a:p>
            <a:r>
              <a:rPr kumimoji="1" lang="zh-CN" altLang="en-US" dirty="0" smtClean="0"/>
              <a:t>标准化构建</a:t>
            </a:r>
            <a:endParaRPr kumimoji="1" lang="en-US" altLang="zh-CN" dirty="0" smtClean="0"/>
          </a:p>
        </p:txBody>
      </p:sp>
      <p:sp>
        <p:nvSpPr>
          <p:cNvPr id="26" name="文本框 25"/>
          <p:cNvSpPr txBox="1"/>
          <p:nvPr/>
        </p:nvSpPr>
        <p:spPr>
          <a:xfrm>
            <a:off x="4041234" y="1054389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以前方式：定制接口 </a:t>
            </a:r>
            <a:r>
              <a:rPr lang="en-US" altLang="zh-CN" b="1" dirty="0" smtClean="0"/>
              <a:t>or </a:t>
            </a:r>
            <a:r>
              <a:rPr lang="zh-CN" altLang="en-US" b="1" dirty="0" smtClean="0"/>
              <a:t>纯命令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2" y="1765188"/>
            <a:ext cx="4237454" cy="28839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353" y="1542362"/>
            <a:ext cx="4819227" cy="508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41E7B80-B323-5C41-A0DC-94CCE71E7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166" y="294760"/>
            <a:ext cx="3988833" cy="418162"/>
          </a:xfrm>
        </p:spPr>
        <p:txBody>
          <a:bodyPr/>
          <a:lstStyle/>
          <a:p>
            <a:r>
              <a:rPr kumimoji="1" lang="zh-CN" altLang="en-US" dirty="0" smtClean="0"/>
              <a:t>标准化构建</a:t>
            </a:r>
            <a:endParaRPr kumimoji="1"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65" y="1457157"/>
            <a:ext cx="4808391" cy="470968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43682" y="1698279"/>
            <a:ext cx="2192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运行时环境，定位到最优的构建机器资源</a:t>
            </a:r>
            <a:endParaRPr lang="zh-CN" altLang="en-US" sz="1400" dirty="0"/>
          </a:p>
        </p:txBody>
      </p:sp>
      <p:sp>
        <p:nvSpPr>
          <p:cNvPr id="10" name="文本框 9"/>
          <p:cNvSpPr txBox="1"/>
          <p:nvPr/>
        </p:nvSpPr>
        <p:spPr>
          <a:xfrm>
            <a:off x="3954174" y="2371391"/>
            <a:ext cx="177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选择基础</a:t>
            </a:r>
            <a:r>
              <a:rPr lang="en-US" altLang="zh-CN" sz="1400" dirty="0" smtClean="0"/>
              <a:t>OS</a:t>
            </a:r>
            <a:r>
              <a:rPr lang="zh-CN" altLang="en-US" sz="1400" dirty="0" smtClean="0"/>
              <a:t>环境</a:t>
            </a:r>
            <a:endParaRPr lang="zh-CN" altLang="en-US" sz="1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4206185" y="3355704"/>
            <a:ext cx="1751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选择安装依赖软件</a:t>
            </a:r>
            <a:endParaRPr lang="zh-CN" altLang="en-US" sz="1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4452875" y="4425611"/>
            <a:ext cx="98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构建命令</a:t>
            </a:r>
            <a:endParaRPr lang="zh-CN" altLang="en-US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4586066" y="5323734"/>
            <a:ext cx="932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指定制品</a:t>
            </a:r>
            <a:endParaRPr lang="zh-CN" altLang="en-US" sz="1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6203696" y="330867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rgbClr val="FFC000"/>
                </a:solidFill>
              </a:rPr>
              <a:t>可扩展构建环境</a:t>
            </a:r>
            <a:endParaRPr lang="zh-CN" altLang="en-US" sz="1400" b="1" dirty="0">
              <a:solidFill>
                <a:srgbClr val="FFC000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295751" y="1771321"/>
            <a:ext cx="2174445" cy="3239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4041234" y="1054389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构建规范：构建环境</a:t>
            </a:r>
            <a:r>
              <a:rPr lang="en-US" altLang="zh-CN" b="1" dirty="0" smtClean="0"/>
              <a:t>+</a:t>
            </a:r>
            <a:r>
              <a:rPr lang="zh-CN" altLang="en-US" b="1" dirty="0" smtClean="0"/>
              <a:t>逻辑的统一封装</a:t>
            </a:r>
            <a:endParaRPr lang="zh-CN" altLang="en-US" b="1" dirty="0"/>
          </a:p>
        </p:txBody>
      </p:sp>
      <p:sp>
        <p:nvSpPr>
          <p:cNvPr id="28" name="矩形 27"/>
          <p:cNvSpPr/>
          <p:nvPr/>
        </p:nvSpPr>
        <p:spPr>
          <a:xfrm>
            <a:off x="8289675" y="2054596"/>
            <a:ext cx="2302525" cy="122596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接入需要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到数天</a:t>
            </a:r>
            <a:endParaRPr lang="zh-CN" altLang="en-US" sz="1400" dirty="0"/>
          </a:p>
        </p:txBody>
      </p:sp>
      <p:sp>
        <p:nvSpPr>
          <p:cNvPr id="30" name="椭圆 29"/>
          <p:cNvSpPr/>
          <p:nvPr/>
        </p:nvSpPr>
        <p:spPr>
          <a:xfrm>
            <a:off x="1613404" y="2343623"/>
            <a:ext cx="2174445" cy="3239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613404" y="2845527"/>
            <a:ext cx="2497573" cy="1384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936532" y="4388225"/>
            <a:ext cx="2315981" cy="419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964086" y="4822976"/>
            <a:ext cx="2404160" cy="11701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289675" y="4194687"/>
            <a:ext cx="2302525" cy="1224057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接入一般仅需数分钟</a:t>
            </a:r>
            <a:endParaRPr lang="zh-CN" altLang="en-US" sz="1400" dirty="0"/>
          </a:p>
        </p:txBody>
      </p:sp>
      <p:sp>
        <p:nvSpPr>
          <p:cNvPr id="35" name="下箭头 34"/>
          <p:cNvSpPr/>
          <p:nvPr/>
        </p:nvSpPr>
        <p:spPr>
          <a:xfrm>
            <a:off x="9305980" y="3408881"/>
            <a:ext cx="269914" cy="62436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Picture 6" descr="docker图标_万图壁纸网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247" y="2710394"/>
            <a:ext cx="670499" cy="55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右箭头 36"/>
          <p:cNvSpPr/>
          <p:nvPr/>
        </p:nvSpPr>
        <p:spPr>
          <a:xfrm rot="1084210">
            <a:off x="5465026" y="2689989"/>
            <a:ext cx="988418" cy="135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右箭头 37"/>
          <p:cNvSpPr/>
          <p:nvPr/>
        </p:nvSpPr>
        <p:spPr>
          <a:xfrm rot="19587175">
            <a:off x="5732742" y="3229807"/>
            <a:ext cx="736516" cy="152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92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41E7B80-B323-5C41-A0DC-94CCE71E7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166" y="294760"/>
            <a:ext cx="3988833" cy="418162"/>
          </a:xfrm>
        </p:spPr>
        <p:txBody>
          <a:bodyPr/>
          <a:lstStyle/>
          <a:p>
            <a:r>
              <a:rPr kumimoji="1" lang="zh-CN" altLang="en-US" dirty="0" smtClean="0"/>
              <a:t>构建资源管理</a:t>
            </a:r>
            <a:endParaRPr kumimoji="1" lang="en-US" altLang="zh-CN" dirty="0" smtClean="0"/>
          </a:p>
        </p:txBody>
      </p:sp>
      <p:sp>
        <p:nvSpPr>
          <p:cNvPr id="2" name="AutoShape 8" descr="tux racer linux内核邮件列表计算机图标-linuxPNG图片素材免费下载_图片编号832501-PNG素材网"/>
          <p:cNvSpPr>
            <a:spLocks noChangeAspect="1" noChangeArrowheads="1"/>
          </p:cNvSpPr>
          <p:nvPr/>
        </p:nvSpPr>
        <p:spPr bwMode="auto">
          <a:xfrm>
            <a:off x="155575" y="-784225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10" descr="蛴螬, 定制, linux 自由图标的Super Flat Remix V1.08 Apps"/>
          <p:cNvSpPr>
            <a:spLocks noChangeAspect="1" noChangeArrowheads="1"/>
          </p:cNvSpPr>
          <p:nvPr/>
        </p:nvSpPr>
        <p:spPr bwMode="auto">
          <a:xfrm>
            <a:off x="155575" y="-990600"/>
            <a:ext cx="20669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AutoShape 16" descr="windows 8 microsoft windows操作系统windows 10图标PNG图片素材免费下载_图片编号111860-PNG素材网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AutoShape 22" descr="计算机自由图标的Gentle Edges"/>
          <p:cNvSpPr>
            <a:spLocks noChangeAspect="1" noChangeArrowheads="1"/>
          </p:cNvSpPr>
          <p:nvPr/>
        </p:nvSpPr>
        <p:spPr bwMode="auto">
          <a:xfrm>
            <a:off x="155575" y="-822325"/>
            <a:ext cx="17240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专家用户图标免抠素材免费下载_觅元素51yuansu.co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194" y="1464023"/>
            <a:ext cx="761217" cy="76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97" y="3415891"/>
            <a:ext cx="702810" cy="70281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1908802" y="2420368"/>
            <a:ext cx="0" cy="693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017836" y="263304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提供资源</a:t>
            </a:r>
            <a:endParaRPr lang="zh-CN" altLang="en-US" sz="1400" dirty="0"/>
          </a:p>
        </p:txBody>
      </p:sp>
      <p:pic>
        <p:nvPicPr>
          <p:cNvPr id="64" name="Picture 26" descr="构建图标免费下载_构建矢量图标-88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008" y="2447837"/>
            <a:ext cx="678191" cy="67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箭头连接符 8"/>
          <p:cNvCxnSpPr/>
          <p:nvPr/>
        </p:nvCxnSpPr>
        <p:spPr>
          <a:xfrm>
            <a:off x="2469241" y="1844631"/>
            <a:ext cx="942140" cy="493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2469241" y="3296665"/>
            <a:ext cx="1094767" cy="470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2920647" y="175579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发起任务</a:t>
            </a:r>
            <a:endParaRPr lang="zh-CN" altLang="en-US" sz="1400" dirty="0"/>
          </a:p>
        </p:txBody>
      </p:sp>
      <p:sp>
        <p:nvSpPr>
          <p:cNvPr id="77" name="右箭头 76"/>
          <p:cNvSpPr/>
          <p:nvPr/>
        </p:nvSpPr>
        <p:spPr>
          <a:xfrm rot="5400000">
            <a:off x="1641328" y="4486761"/>
            <a:ext cx="556917" cy="191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8" name="Picture 6" descr="docker图标_万图壁纸网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552" y="5046272"/>
            <a:ext cx="670499" cy="55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6" descr="构建图标免费下载_构建矢量图标-88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649" y="2373725"/>
            <a:ext cx="678191" cy="67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直接箭头连接符 82"/>
          <p:cNvCxnSpPr/>
          <p:nvPr/>
        </p:nvCxnSpPr>
        <p:spPr>
          <a:xfrm>
            <a:off x="8033929" y="1916638"/>
            <a:ext cx="21877" cy="426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>
          <a:xfrm flipH="1">
            <a:off x="8066744" y="3097913"/>
            <a:ext cx="1" cy="470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8142962" y="200567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发起任务</a:t>
            </a:r>
            <a:endParaRPr lang="zh-CN" altLang="en-US" sz="1400" dirty="0"/>
          </a:p>
        </p:txBody>
      </p:sp>
      <p:pic>
        <p:nvPicPr>
          <p:cNvPr id="94" name="Picture 2" descr="专家用户图标免抠素材免费下载_觅元素51yuansu.co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260" y="1148462"/>
            <a:ext cx="761217" cy="76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矩形 94"/>
          <p:cNvSpPr/>
          <p:nvPr/>
        </p:nvSpPr>
        <p:spPr>
          <a:xfrm>
            <a:off x="6730862" y="3614541"/>
            <a:ext cx="2606134" cy="11066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6" name="图片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8" y="3880092"/>
            <a:ext cx="702810" cy="702810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692" y="3880092"/>
            <a:ext cx="702810" cy="702810"/>
          </a:xfrm>
          <a:prstGeom prst="rect">
            <a:avLst/>
          </a:prstGeom>
        </p:spPr>
      </p:pic>
      <p:sp>
        <p:nvSpPr>
          <p:cNvPr id="98" name="右箭头 97"/>
          <p:cNvSpPr/>
          <p:nvPr/>
        </p:nvSpPr>
        <p:spPr>
          <a:xfrm rot="5400000">
            <a:off x="7819191" y="4997015"/>
            <a:ext cx="556917" cy="191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9" name="Picture 6" descr="docker图标_万图壁纸网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415" y="5556526"/>
            <a:ext cx="670499" cy="55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文本框 99"/>
          <p:cNvSpPr txBox="1"/>
          <p:nvPr/>
        </p:nvSpPr>
        <p:spPr>
          <a:xfrm>
            <a:off x="8193375" y="312987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选择资源</a:t>
            </a:r>
            <a:endParaRPr lang="zh-CN" altLang="en-US" sz="1400" dirty="0"/>
          </a:p>
        </p:txBody>
      </p:sp>
      <p:sp>
        <p:nvSpPr>
          <p:cNvPr id="101" name="文本框 100"/>
          <p:cNvSpPr txBox="1"/>
          <p:nvPr/>
        </p:nvSpPr>
        <p:spPr>
          <a:xfrm>
            <a:off x="9107961" y="5092740"/>
            <a:ext cx="4441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托管</a:t>
            </a:r>
            <a:r>
              <a:rPr lang="zh-CN" altLang="en-US" sz="1600" dirty="0"/>
              <a:t>方式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2577582" y="5046272"/>
            <a:ext cx="4441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非托管</a:t>
            </a:r>
            <a:r>
              <a:rPr lang="zh-CN" altLang="en-US" sz="1600" dirty="0"/>
              <a:t>方式</a:t>
            </a:r>
          </a:p>
        </p:txBody>
      </p:sp>
    </p:spTree>
    <p:extLst>
      <p:ext uri="{BB962C8B-B14F-4D97-AF65-F5344CB8AC3E}">
        <p14:creationId xmlns:p14="http://schemas.microsoft.com/office/powerpoint/2010/main" val="114432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41E7B80-B323-5C41-A0DC-94CCE71E7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166" y="294760"/>
            <a:ext cx="3988833" cy="418162"/>
          </a:xfrm>
        </p:spPr>
        <p:txBody>
          <a:bodyPr/>
          <a:lstStyle/>
          <a:p>
            <a:r>
              <a:rPr kumimoji="1" lang="zh-CN" altLang="en-US" dirty="0" smtClean="0"/>
              <a:t>构建资源管理</a:t>
            </a:r>
            <a:endParaRPr kumimoji="1" lang="en-US" altLang="zh-CN" dirty="0" smtClean="0"/>
          </a:p>
        </p:txBody>
      </p:sp>
      <p:pic>
        <p:nvPicPr>
          <p:cNvPr id="1030" name="Picture 6" descr="docker图标_万图壁纸网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247" y="1857501"/>
            <a:ext cx="670499" cy="55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docker图标_万图壁纸网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173" y="2566193"/>
            <a:ext cx="670499" cy="55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8" descr="tux racer linux内核邮件列表计算机图标-linuxPNG图片素材免费下载_图片编号832501-PNG素材网"/>
          <p:cNvSpPr>
            <a:spLocks noChangeAspect="1" noChangeArrowheads="1"/>
          </p:cNvSpPr>
          <p:nvPr/>
        </p:nvSpPr>
        <p:spPr bwMode="auto">
          <a:xfrm>
            <a:off x="155575" y="-784225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10" descr="蛴螬, 定制, linux 自由图标的Super Flat Remix V1.08 Apps"/>
          <p:cNvSpPr>
            <a:spLocks noChangeAspect="1" noChangeArrowheads="1"/>
          </p:cNvSpPr>
          <p:nvPr/>
        </p:nvSpPr>
        <p:spPr bwMode="auto">
          <a:xfrm>
            <a:off x="155575" y="-990600"/>
            <a:ext cx="20669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AutoShape 16" descr="windows 8 microsoft windows操作系统windows 10图标PNG图片素材免费下载_图片编号111860-PNG素材网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AutoShape 22" descr="计算机自由图标的Gentle Edges"/>
          <p:cNvSpPr>
            <a:spLocks noChangeAspect="1" noChangeArrowheads="1"/>
          </p:cNvSpPr>
          <p:nvPr/>
        </p:nvSpPr>
        <p:spPr bwMode="auto">
          <a:xfrm>
            <a:off x="155575" y="-822325"/>
            <a:ext cx="17240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938" y="2016006"/>
            <a:ext cx="702810" cy="702810"/>
          </a:xfrm>
          <a:prstGeom prst="rect">
            <a:avLst/>
          </a:prstGeom>
        </p:spPr>
      </p:pic>
      <p:pic>
        <p:nvPicPr>
          <p:cNvPr id="1048" name="Picture 24" descr="深度剖析Service Mesh服务网格新生代Istio - 技术趋势- 重庆果动科技有限公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691" y="4721733"/>
            <a:ext cx="967303" cy="82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docker图标_万图壁纸网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734" y="1068515"/>
            <a:ext cx="670499" cy="55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构建图标免费下载_构建矢量图标-88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70" y="2016553"/>
            <a:ext cx="678191" cy="67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文本框 65"/>
          <p:cNvSpPr txBox="1"/>
          <p:nvPr/>
        </p:nvSpPr>
        <p:spPr>
          <a:xfrm>
            <a:off x="6432446" y="3988527"/>
            <a:ext cx="1410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低性能</a:t>
            </a:r>
            <a:r>
              <a:rPr lang="zh-CN" altLang="en-US" sz="1600" dirty="0"/>
              <a:t>资源</a:t>
            </a:r>
          </a:p>
        </p:txBody>
      </p:sp>
      <p:sp>
        <p:nvSpPr>
          <p:cNvPr id="67" name="矩形 66"/>
          <p:cNvSpPr/>
          <p:nvPr/>
        </p:nvSpPr>
        <p:spPr>
          <a:xfrm>
            <a:off x="525234" y="4921488"/>
            <a:ext cx="2606134" cy="11066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0" y="5187039"/>
            <a:ext cx="702810" cy="70281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64" y="5187039"/>
            <a:ext cx="702810" cy="702810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504690" y="4908242"/>
            <a:ext cx="2435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高性能</a:t>
            </a:r>
            <a:r>
              <a:rPr lang="en-US" altLang="zh-CN" sz="1600" dirty="0" err="1" smtClean="0"/>
              <a:t>ios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物理机构建</a:t>
            </a:r>
            <a:r>
              <a:rPr lang="en-US" altLang="zh-CN" sz="1600" dirty="0" smtClean="0"/>
              <a:t>)</a:t>
            </a:r>
            <a:endParaRPr lang="zh-CN" altLang="en-US" sz="1600" dirty="0"/>
          </a:p>
        </p:txBody>
      </p:sp>
      <p:sp>
        <p:nvSpPr>
          <p:cNvPr id="71" name="矩形 70"/>
          <p:cNvSpPr/>
          <p:nvPr/>
        </p:nvSpPr>
        <p:spPr>
          <a:xfrm>
            <a:off x="3303629" y="4928452"/>
            <a:ext cx="2606134" cy="11066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205" y="5194003"/>
            <a:ext cx="702810" cy="702810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459" y="5194003"/>
            <a:ext cx="702810" cy="702810"/>
          </a:xfrm>
          <a:prstGeom prst="rect">
            <a:avLst/>
          </a:prstGeom>
        </p:spPr>
      </p:pic>
      <p:sp>
        <p:nvSpPr>
          <p:cNvPr id="74" name="文本框 73"/>
          <p:cNvSpPr txBox="1"/>
          <p:nvPr/>
        </p:nvSpPr>
        <p:spPr>
          <a:xfrm>
            <a:off x="3283084" y="4915204"/>
            <a:ext cx="2357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高性能</a:t>
            </a:r>
            <a:r>
              <a:rPr lang="en-US" altLang="zh-CN" sz="1600" dirty="0" smtClean="0"/>
              <a:t>pc(</a:t>
            </a:r>
            <a:r>
              <a:rPr lang="zh-CN" altLang="en-US" sz="1600" dirty="0" smtClean="0"/>
              <a:t>物理机构建</a:t>
            </a:r>
            <a:r>
              <a:rPr lang="en-US" altLang="zh-CN" sz="1600" dirty="0" smtClean="0"/>
              <a:t>)</a:t>
            </a:r>
            <a:endParaRPr lang="zh-CN" altLang="en-US" sz="1600" dirty="0"/>
          </a:p>
        </p:txBody>
      </p:sp>
      <p:sp>
        <p:nvSpPr>
          <p:cNvPr id="75" name="矩形 74"/>
          <p:cNvSpPr/>
          <p:nvPr/>
        </p:nvSpPr>
        <p:spPr>
          <a:xfrm>
            <a:off x="6268405" y="3988527"/>
            <a:ext cx="3148386" cy="272074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6453966" y="4334189"/>
            <a:ext cx="1548814" cy="702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/>
          <p:cNvSpPr txBox="1"/>
          <p:nvPr/>
        </p:nvSpPr>
        <p:spPr>
          <a:xfrm>
            <a:off x="6483919" y="4412955"/>
            <a:ext cx="828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android</a:t>
            </a:r>
            <a:endParaRPr lang="zh-CN" altLang="en-US" dirty="0"/>
          </a:p>
        </p:txBody>
      </p:sp>
      <p:sp>
        <p:nvSpPr>
          <p:cNvPr id="89" name="矩形 88"/>
          <p:cNvSpPr/>
          <p:nvPr/>
        </p:nvSpPr>
        <p:spPr>
          <a:xfrm>
            <a:off x="6450498" y="5125049"/>
            <a:ext cx="1548814" cy="702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6450498" y="5905091"/>
            <a:ext cx="1548814" cy="702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6483919" y="514669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java</a:t>
            </a:r>
            <a:endParaRPr lang="zh-CN" altLang="en-US" dirty="0"/>
          </a:p>
        </p:txBody>
      </p:sp>
      <p:sp>
        <p:nvSpPr>
          <p:cNvPr id="92" name="文本框 91"/>
          <p:cNvSpPr txBox="1"/>
          <p:nvPr/>
        </p:nvSpPr>
        <p:spPr>
          <a:xfrm>
            <a:off x="6483019" y="5915909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…</a:t>
            </a:r>
            <a:endParaRPr lang="zh-CN" altLang="en-US" dirty="0"/>
          </a:p>
        </p:txBody>
      </p:sp>
      <p:cxnSp>
        <p:nvCxnSpPr>
          <p:cNvPr id="51" name="直接箭头连接符 50"/>
          <p:cNvCxnSpPr/>
          <p:nvPr/>
        </p:nvCxnSpPr>
        <p:spPr>
          <a:xfrm flipH="1">
            <a:off x="1601794" y="3846992"/>
            <a:ext cx="1529574" cy="1024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054" idx="2"/>
          </p:cNvCxnSpPr>
          <p:nvPr/>
        </p:nvCxnSpPr>
        <p:spPr>
          <a:xfrm>
            <a:off x="3968323" y="3930547"/>
            <a:ext cx="19838" cy="852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4781644" y="4061460"/>
            <a:ext cx="1337891" cy="65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文本框 1024"/>
          <p:cNvSpPr txBox="1"/>
          <p:nvPr/>
        </p:nvSpPr>
        <p:spPr>
          <a:xfrm>
            <a:off x="1693099" y="4141290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ios</a:t>
            </a:r>
            <a:r>
              <a:rPr lang="zh-CN" altLang="en-US" sz="1400" dirty="0" smtClean="0"/>
              <a:t>构建</a:t>
            </a:r>
            <a:endParaRPr lang="zh-CN" altLang="en-US" sz="1400" dirty="0"/>
          </a:p>
        </p:txBody>
      </p:sp>
      <p:sp>
        <p:nvSpPr>
          <p:cNvPr id="104" name="文本框 103"/>
          <p:cNvSpPr txBox="1"/>
          <p:nvPr/>
        </p:nvSpPr>
        <p:spPr>
          <a:xfrm>
            <a:off x="3762226" y="4214717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pc</a:t>
            </a:r>
            <a:r>
              <a:rPr lang="zh-CN" altLang="en-US" sz="1400" dirty="0" smtClean="0"/>
              <a:t>构建</a:t>
            </a:r>
            <a:endParaRPr lang="zh-CN" altLang="en-US" sz="1400" dirty="0"/>
          </a:p>
        </p:txBody>
      </p:sp>
      <p:sp>
        <p:nvSpPr>
          <p:cNvPr id="105" name="文本框 104"/>
          <p:cNvSpPr txBox="1"/>
          <p:nvPr/>
        </p:nvSpPr>
        <p:spPr>
          <a:xfrm>
            <a:off x="4700156" y="397201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低优先级任务</a:t>
            </a:r>
            <a:endParaRPr lang="zh-CN" altLang="en-US" sz="1400" dirty="0"/>
          </a:p>
        </p:txBody>
      </p:sp>
      <p:sp>
        <p:nvSpPr>
          <p:cNvPr id="1027" name="右箭头 1026"/>
          <p:cNvSpPr/>
          <p:nvPr/>
        </p:nvSpPr>
        <p:spPr>
          <a:xfrm>
            <a:off x="9598848" y="2155601"/>
            <a:ext cx="981105" cy="191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文本框 108"/>
          <p:cNvSpPr txBox="1"/>
          <p:nvPr/>
        </p:nvSpPr>
        <p:spPr>
          <a:xfrm>
            <a:off x="9689290" y="1612499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起容器</a:t>
            </a:r>
            <a:endParaRPr lang="en-US" altLang="zh-CN" sz="1600" dirty="0" smtClean="0"/>
          </a:p>
          <a:p>
            <a:r>
              <a:rPr lang="zh-CN" altLang="en-US" sz="1600" dirty="0" smtClean="0"/>
              <a:t>构建</a:t>
            </a:r>
            <a:endParaRPr lang="zh-CN" altLang="en-US" sz="1600" dirty="0"/>
          </a:p>
        </p:txBody>
      </p:sp>
      <p:sp>
        <p:nvSpPr>
          <p:cNvPr id="1029" name="文本框 1028"/>
          <p:cNvSpPr txBox="1"/>
          <p:nvPr/>
        </p:nvSpPr>
        <p:spPr>
          <a:xfrm>
            <a:off x="588372" y="1104348"/>
            <a:ext cx="4441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构建资源完全托管。</a:t>
            </a:r>
            <a:endParaRPr lang="zh-CN" altLang="en-US" sz="1600" dirty="0"/>
          </a:p>
        </p:txBody>
      </p:sp>
      <p:sp>
        <p:nvSpPr>
          <p:cNvPr id="122" name="文本框 121"/>
          <p:cNvSpPr txBox="1"/>
          <p:nvPr/>
        </p:nvSpPr>
        <p:spPr>
          <a:xfrm>
            <a:off x="6416485" y="1114805"/>
            <a:ext cx="1410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高性能</a:t>
            </a:r>
            <a:r>
              <a:rPr lang="en-US" altLang="zh-CN" sz="1600" dirty="0" err="1" smtClean="0"/>
              <a:t>linux</a:t>
            </a:r>
            <a:endParaRPr lang="zh-CN" altLang="en-US" sz="1600" dirty="0"/>
          </a:p>
        </p:txBody>
      </p:sp>
      <p:sp>
        <p:nvSpPr>
          <p:cNvPr id="123" name="矩形 122"/>
          <p:cNvSpPr/>
          <p:nvPr/>
        </p:nvSpPr>
        <p:spPr>
          <a:xfrm>
            <a:off x="6244517" y="1114805"/>
            <a:ext cx="3148386" cy="2720744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/>
          <p:cNvSpPr/>
          <p:nvPr/>
        </p:nvSpPr>
        <p:spPr>
          <a:xfrm>
            <a:off x="6438005" y="1460467"/>
            <a:ext cx="1548814" cy="702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6467958" y="1539233"/>
            <a:ext cx="828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android</a:t>
            </a:r>
            <a:endParaRPr lang="zh-CN" altLang="en-US" dirty="0"/>
          </a:p>
        </p:txBody>
      </p:sp>
      <p:sp>
        <p:nvSpPr>
          <p:cNvPr id="126" name="矩形 125"/>
          <p:cNvSpPr/>
          <p:nvPr/>
        </p:nvSpPr>
        <p:spPr>
          <a:xfrm>
            <a:off x="6434537" y="2251327"/>
            <a:ext cx="1548814" cy="702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6434537" y="3031369"/>
            <a:ext cx="1548814" cy="702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文本框 127"/>
          <p:cNvSpPr txBox="1"/>
          <p:nvPr/>
        </p:nvSpPr>
        <p:spPr>
          <a:xfrm>
            <a:off x="6467958" y="22729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java</a:t>
            </a:r>
            <a:endParaRPr lang="zh-CN" altLang="en-US" dirty="0"/>
          </a:p>
        </p:txBody>
      </p:sp>
      <p:sp>
        <p:nvSpPr>
          <p:cNvPr id="129" name="文本框 128"/>
          <p:cNvSpPr txBox="1"/>
          <p:nvPr/>
        </p:nvSpPr>
        <p:spPr>
          <a:xfrm>
            <a:off x="6467058" y="304218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…</a:t>
            </a:r>
            <a:endParaRPr lang="zh-CN" altLang="en-US" dirty="0"/>
          </a:p>
        </p:txBody>
      </p:sp>
      <p:pic>
        <p:nvPicPr>
          <p:cNvPr id="130" name="图片 1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950" y="1273625"/>
            <a:ext cx="702810" cy="702810"/>
          </a:xfrm>
          <a:prstGeom prst="rect">
            <a:avLst/>
          </a:prstGeom>
        </p:spPr>
      </p:pic>
      <p:pic>
        <p:nvPicPr>
          <p:cNvPr id="131" name="图片 1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635" y="4103603"/>
            <a:ext cx="702810" cy="702810"/>
          </a:xfrm>
          <a:prstGeom prst="rect">
            <a:avLst/>
          </a:prstGeom>
        </p:spPr>
      </p:pic>
      <p:pic>
        <p:nvPicPr>
          <p:cNvPr id="1054" name="Picture 30" descr="jenkins使用- 知乎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617" y="2858678"/>
            <a:ext cx="1609412" cy="107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调度器图标免费下载_调度器矢量图标-88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090" y="1958195"/>
            <a:ext cx="777713" cy="7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文本框 134"/>
          <p:cNvSpPr txBox="1"/>
          <p:nvPr/>
        </p:nvSpPr>
        <p:spPr>
          <a:xfrm>
            <a:off x="569052" y="26975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构建任务</a:t>
            </a:r>
            <a:endParaRPr lang="zh-CN" altLang="en-US" sz="1600" dirty="0"/>
          </a:p>
        </p:txBody>
      </p:sp>
      <p:cxnSp>
        <p:nvCxnSpPr>
          <p:cNvPr id="1032" name="直接箭头连接符 1031"/>
          <p:cNvCxnSpPr/>
          <p:nvPr/>
        </p:nvCxnSpPr>
        <p:spPr>
          <a:xfrm flipV="1">
            <a:off x="1528631" y="2308142"/>
            <a:ext cx="396756" cy="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本框 138"/>
          <p:cNvSpPr txBox="1"/>
          <p:nvPr/>
        </p:nvSpPr>
        <p:spPr>
          <a:xfrm>
            <a:off x="1870075" y="275386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调度服务</a:t>
            </a:r>
            <a:endParaRPr lang="zh-CN" altLang="en-US" sz="1600" dirty="0"/>
          </a:p>
        </p:txBody>
      </p:sp>
      <p:cxnSp>
        <p:nvCxnSpPr>
          <p:cNvPr id="141" name="直接箭头连接符 140"/>
          <p:cNvCxnSpPr/>
          <p:nvPr/>
        </p:nvCxnSpPr>
        <p:spPr>
          <a:xfrm>
            <a:off x="2923780" y="2537436"/>
            <a:ext cx="703086" cy="442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/>
          <p:nvPr/>
        </p:nvCxnSpPr>
        <p:spPr>
          <a:xfrm flipV="1">
            <a:off x="4638476" y="2509821"/>
            <a:ext cx="1337891" cy="79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本框 147"/>
          <p:cNvSpPr txBox="1"/>
          <p:nvPr/>
        </p:nvSpPr>
        <p:spPr>
          <a:xfrm>
            <a:off x="4871006" y="26687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普通构建</a:t>
            </a:r>
            <a:endParaRPr lang="zh-CN" altLang="en-US" sz="1400" dirty="0"/>
          </a:p>
        </p:txBody>
      </p:sp>
      <p:sp>
        <p:nvSpPr>
          <p:cNvPr id="149" name="文本框 148"/>
          <p:cNvSpPr txBox="1"/>
          <p:nvPr/>
        </p:nvSpPr>
        <p:spPr>
          <a:xfrm>
            <a:off x="3084434" y="2351663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抉择资源、</a:t>
            </a:r>
            <a:endParaRPr lang="en-US" altLang="zh-CN" sz="1400" dirty="0" smtClean="0"/>
          </a:p>
          <a:p>
            <a:r>
              <a:rPr lang="zh-CN" altLang="en-US" sz="1400" dirty="0" smtClean="0"/>
              <a:t>发起任务</a:t>
            </a:r>
            <a:endParaRPr lang="zh-CN" altLang="en-US" sz="1400" dirty="0"/>
          </a:p>
        </p:txBody>
      </p:sp>
      <p:sp>
        <p:nvSpPr>
          <p:cNvPr id="152" name="文本框 151"/>
          <p:cNvSpPr txBox="1"/>
          <p:nvPr/>
        </p:nvSpPr>
        <p:spPr>
          <a:xfrm>
            <a:off x="1338426" y="1782070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构建规范、</a:t>
            </a:r>
            <a:endParaRPr lang="en-US" altLang="zh-CN" sz="1400" dirty="0" smtClean="0"/>
          </a:p>
          <a:p>
            <a:r>
              <a:rPr lang="zh-CN" altLang="en-US" sz="1400" dirty="0" smtClean="0"/>
              <a:t>配置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1048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41E7B80-B323-5C41-A0DC-94CCE71E7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166" y="294760"/>
            <a:ext cx="3988833" cy="418162"/>
          </a:xfrm>
        </p:spPr>
        <p:txBody>
          <a:bodyPr/>
          <a:lstStyle/>
          <a:p>
            <a:r>
              <a:rPr kumimoji="1" lang="en-US" altLang="zh-CN" dirty="0" smtClean="0"/>
              <a:t>CICD</a:t>
            </a:r>
          </a:p>
        </p:txBody>
      </p:sp>
      <p:sp>
        <p:nvSpPr>
          <p:cNvPr id="2" name="AutoShape 8" descr="tux racer linux内核邮件列表计算机图标-linuxPNG图片素材免费下载_图片编号832501-PNG素材网"/>
          <p:cNvSpPr>
            <a:spLocks noChangeAspect="1" noChangeArrowheads="1"/>
          </p:cNvSpPr>
          <p:nvPr/>
        </p:nvSpPr>
        <p:spPr bwMode="auto">
          <a:xfrm>
            <a:off x="155575" y="-784225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10" descr="蛴螬, 定制, linux 自由图标的Super Flat Remix V1.08 Apps"/>
          <p:cNvSpPr>
            <a:spLocks noChangeAspect="1" noChangeArrowheads="1"/>
          </p:cNvSpPr>
          <p:nvPr/>
        </p:nvSpPr>
        <p:spPr bwMode="auto">
          <a:xfrm>
            <a:off x="155575" y="-990600"/>
            <a:ext cx="20669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AutoShape 16" descr="windows 8 microsoft windows操作系统windows 10图标PNG图片素材免费下载_图片编号111860-PNG素材网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AutoShape 22" descr="计算机自由图标的Gentle Edges"/>
          <p:cNvSpPr>
            <a:spLocks noChangeAspect="1" noChangeArrowheads="1"/>
          </p:cNvSpPr>
          <p:nvPr/>
        </p:nvSpPr>
        <p:spPr bwMode="auto">
          <a:xfrm>
            <a:off x="155575" y="-822325"/>
            <a:ext cx="17240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805834" y="1122299"/>
            <a:ext cx="4283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通过集成到</a:t>
            </a:r>
            <a:r>
              <a:rPr lang="en-US" altLang="zh-CN" sz="1600" dirty="0" smtClean="0"/>
              <a:t>Aplus</a:t>
            </a:r>
            <a:r>
              <a:rPr lang="zh-CN" altLang="en-US" sz="1600" dirty="0" smtClean="0"/>
              <a:t>流水线支持</a:t>
            </a:r>
            <a:r>
              <a:rPr lang="en-US" altLang="zh-CN" sz="1600" dirty="0" smtClean="0"/>
              <a:t>CICD</a:t>
            </a:r>
            <a:endParaRPr lang="zh-CN" alt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34" y="2139435"/>
            <a:ext cx="10580244" cy="3815641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805833" y="1763232"/>
            <a:ext cx="690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流水线可以随心编排，把构建、测试、审批、发布串起来，一键触发，提高效率。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339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41E7B80-B323-5C41-A0DC-94CCE71E7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166" y="294760"/>
            <a:ext cx="3988833" cy="418162"/>
          </a:xfrm>
        </p:spPr>
        <p:txBody>
          <a:bodyPr/>
          <a:lstStyle/>
          <a:p>
            <a:r>
              <a:rPr kumimoji="1" lang="en-US" altLang="zh-CN" dirty="0" smtClean="0"/>
              <a:t>CICD</a:t>
            </a:r>
          </a:p>
        </p:txBody>
      </p:sp>
      <p:sp>
        <p:nvSpPr>
          <p:cNvPr id="2" name="AutoShape 8" descr="tux racer linux内核邮件列表计算机图标-linuxPNG图片素材免费下载_图片编号832501-PNG素材网"/>
          <p:cNvSpPr>
            <a:spLocks noChangeAspect="1" noChangeArrowheads="1"/>
          </p:cNvSpPr>
          <p:nvPr/>
        </p:nvSpPr>
        <p:spPr bwMode="auto">
          <a:xfrm>
            <a:off x="155575" y="-784225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10" descr="蛴螬, 定制, linux 自由图标的Super Flat Remix V1.08 Apps"/>
          <p:cNvSpPr>
            <a:spLocks noChangeAspect="1" noChangeArrowheads="1"/>
          </p:cNvSpPr>
          <p:nvPr/>
        </p:nvSpPr>
        <p:spPr bwMode="auto">
          <a:xfrm>
            <a:off x="155575" y="-990600"/>
            <a:ext cx="20669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AutoShape 16" descr="windows 8 microsoft windows操作系统windows 10图标PNG图片素材免费下载_图片编号111860-PNG素材网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AutoShape 22" descr="计算机自由图标的Gentle Edges"/>
          <p:cNvSpPr>
            <a:spLocks noChangeAspect="1" noChangeArrowheads="1"/>
          </p:cNvSpPr>
          <p:nvPr/>
        </p:nvSpPr>
        <p:spPr bwMode="auto">
          <a:xfrm>
            <a:off x="155575" y="-822325"/>
            <a:ext cx="17240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805833" y="1763232"/>
            <a:ext cx="690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流水线可以设置多种自动触发方式，满足你的</a:t>
            </a:r>
            <a:r>
              <a:rPr lang="en-US" altLang="zh-CN" sz="1200" dirty="0" smtClean="0"/>
              <a:t>CICD</a:t>
            </a:r>
            <a:r>
              <a:rPr lang="zh-CN" altLang="en-US" sz="1200" dirty="0" smtClean="0"/>
              <a:t>需求。</a:t>
            </a:r>
            <a:endParaRPr lang="zh-CN" altLang="en-US" sz="1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25" y="2126635"/>
            <a:ext cx="9501509" cy="385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8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41E7B80-B323-5C41-A0DC-94CCE71E7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166" y="294760"/>
            <a:ext cx="3988833" cy="418162"/>
          </a:xfrm>
        </p:spPr>
        <p:txBody>
          <a:bodyPr/>
          <a:lstStyle/>
          <a:p>
            <a:r>
              <a:rPr kumimoji="1" lang="zh-CN" altLang="en-US" dirty="0" smtClean="0"/>
              <a:t>安全</a:t>
            </a:r>
            <a:endParaRPr kumimoji="1" lang="en-US" altLang="zh-CN" dirty="0" smtClean="0"/>
          </a:p>
        </p:txBody>
      </p:sp>
      <p:sp>
        <p:nvSpPr>
          <p:cNvPr id="2" name="AutoShape 8" descr="tux racer linux内核邮件列表计算机图标-linuxPNG图片素材免费下载_图片编号832501-PNG素材网"/>
          <p:cNvSpPr>
            <a:spLocks noChangeAspect="1" noChangeArrowheads="1"/>
          </p:cNvSpPr>
          <p:nvPr/>
        </p:nvSpPr>
        <p:spPr bwMode="auto">
          <a:xfrm>
            <a:off x="155575" y="-784225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10" descr="蛴螬, 定制, linux 自由图标的Super Flat Remix V1.08 Apps"/>
          <p:cNvSpPr>
            <a:spLocks noChangeAspect="1" noChangeArrowheads="1"/>
          </p:cNvSpPr>
          <p:nvPr/>
        </p:nvSpPr>
        <p:spPr bwMode="auto">
          <a:xfrm>
            <a:off x="155575" y="-990600"/>
            <a:ext cx="20669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AutoShape 16" descr="windows 8 microsoft windows操作系统windows 10图标PNG图片素材免费下载_图片编号111860-PNG素材网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AutoShape 22" descr="计算机自由图标的Gentle Edges"/>
          <p:cNvSpPr>
            <a:spLocks noChangeAspect="1" noChangeArrowheads="1"/>
          </p:cNvSpPr>
          <p:nvPr/>
        </p:nvSpPr>
        <p:spPr bwMode="auto">
          <a:xfrm>
            <a:off x="155575" y="-822325"/>
            <a:ext cx="17240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Picture 26" descr="构建图标免费下载_构建矢量图标-88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565" y="2775861"/>
            <a:ext cx="678191" cy="67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3062900" y="352865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构建任务</a:t>
            </a:r>
            <a:endParaRPr lang="zh-CN" altLang="en-US" sz="1600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4068303" y="3199937"/>
            <a:ext cx="39352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582480" y="2900694"/>
            <a:ext cx="1035585" cy="6279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打包</a:t>
            </a:r>
            <a:endParaRPr lang="zh-CN" altLang="en-US" dirty="0"/>
          </a:p>
        </p:txBody>
      </p:sp>
      <p:pic>
        <p:nvPicPr>
          <p:cNvPr id="4098" name="Picture 2" descr="git图标_万图壁纸网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83" y="1435979"/>
            <a:ext cx="1338817" cy="56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接箭头连接符 15"/>
          <p:cNvCxnSpPr/>
          <p:nvPr/>
        </p:nvCxnSpPr>
        <p:spPr>
          <a:xfrm>
            <a:off x="1365805" y="1717130"/>
            <a:ext cx="638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2886419" y="2126255"/>
            <a:ext cx="354146" cy="539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4098" idx="3"/>
          </p:cNvCxnSpPr>
          <p:nvPr/>
        </p:nvCxnSpPr>
        <p:spPr>
          <a:xfrm flipV="1">
            <a:off x="3343600" y="1717130"/>
            <a:ext cx="3046183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573623" y="1403151"/>
            <a:ext cx="1678011" cy="5951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代码安全扫描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391784" y="1308006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push</a:t>
            </a:r>
            <a:endParaRPr lang="zh-CN" altLang="en-US" sz="1600" dirty="0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5760551" y="3224510"/>
            <a:ext cx="764143" cy="983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650741" y="2885955"/>
            <a:ext cx="1035585" cy="6279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安全漏洞扫描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9009962" y="1138412"/>
            <a:ext cx="1637511" cy="39403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制品元数据</a:t>
            </a:r>
            <a:endParaRPr lang="zh-CN" altLang="en-US" dirty="0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8394853" y="1883884"/>
            <a:ext cx="440675" cy="616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7938419" y="3114956"/>
            <a:ext cx="897109" cy="190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5100272" y="3712670"/>
            <a:ext cx="0" cy="521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4363753" y="4313489"/>
            <a:ext cx="1678011" cy="5951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质量门禁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4584437" y="132547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触发</a:t>
            </a:r>
            <a:endParaRPr lang="zh-CN" altLang="en-US" sz="1600" dirty="0"/>
          </a:p>
        </p:txBody>
      </p:sp>
      <p:sp>
        <p:nvSpPr>
          <p:cNvPr id="37" name="文本框 36"/>
          <p:cNvSpPr txBox="1"/>
          <p:nvPr/>
        </p:nvSpPr>
        <p:spPr>
          <a:xfrm>
            <a:off x="5814847" y="284311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触发</a:t>
            </a:r>
            <a:endParaRPr lang="zh-CN" altLang="en-US" sz="1600" dirty="0"/>
          </a:p>
        </p:txBody>
      </p:sp>
      <p:sp>
        <p:nvSpPr>
          <p:cNvPr id="38" name="文本框 37"/>
          <p:cNvSpPr txBox="1"/>
          <p:nvPr/>
        </p:nvSpPr>
        <p:spPr>
          <a:xfrm>
            <a:off x="8384822" y="168246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上报</a:t>
            </a:r>
            <a:endParaRPr lang="zh-CN" altLang="en-US" sz="1600" dirty="0"/>
          </a:p>
        </p:txBody>
      </p:sp>
      <p:sp>
        <p:nvSpPr>
          <p:cNvPr id="39" name="文本框 38"/>
          <p:cNvSpPr txBox="1"/>
          <p:nvPr/>
        </p:nvSpPr>
        <p:spPr>
          <a:xfrm>
            <a:off x="7999634" y="288595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上报</a:t>
            </a:r>
            <a:endParaRPr lang="zh-CN" altLang="en-US" sz="1600" dirty="0"/>
          </a:p>
        </p:txBody>
      </p:sp>
      <p:cxnSp>
        <p:nvCxnSpPr>
          <p:cNvPr id="40" name="直接箭头连接符 39"/>
          <p:cNvCxnSpPr/>
          <p:nvPr/>
        </p:nvCxnSpPr>
        <p:spPr>
          <a:xfrm flipH="1">
            <a:off x="6545677" y="4596317"/>
            <a:ext cx="22812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7326776" y="42194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提供</a:t>
            </a:r>
            <a:endParaRPr lang="zh-CN" altLang="en-US" sz="1600" dirty="0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5100272" y="4988791"/>
            <a:ext cx="0" cy="521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4578821" y="5590489"/>
            <a:ext cx="1035585" cy="6279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发布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690247" y="4324506"/>
            <a:ext cx="2577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关键节点监听，触发安全检测。</a:t>
            </a:r>
            <a:endParaRPr lang="en-US" altLang="zh-CN" sz="1600" dirty="0" smtClean="0"/>
          </a:p>
          <a:p>
            <a:r>
              <a:rPr lang="zh-CN" altLang="en-US" sz="1600" dirty="0" smtClean="0"/>
              <a:t>联合了安全团队，为制品安全保驾护航。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0811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3558448" y="2022503"/>
            <a:ext cx="1850834" cy="946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558448" y="3957628"/>
            <a:ext cx="1850834" cy="946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41E7B80-B323-5C41-A0DC-94CCE71E7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166" y="294760"/>
            <a:ext cx="3988833" cy="418162"/>
          </a:xfrm>
        </p:spPr>
        <p:txBody>
          <a:bodyPr/>
          <a:lstStyle/>
          <a:p>
            <a:r>
              <a:rPr kumimoji="1" lang="zh-CN" altLang="en-US" dirty="0" smtClean="0"/>
              <a:t>制品质量</a:t>
            </a:r>
            <a:endParaRPr kumimoji="1" lang="en-US" altLang="zh-CN" dirty="0" smtClean="0"/>
          </a:p>
        </p:txBody>
      </p:sp>
      <p:sp>
        <p:nvSpPr>
          <p:cNvPr id="2" name="AutoShape 8" descr="tux racer linux内核邮件列表计算机图标-linuxPNG图片素材免费下载_图片编号832501-PNG素材网"/>
          <p:cNvSpPr>
            <a:spLocks noChangeAspect="1" noChangeArrowheads="1"/>
          </p:cNvSpPr>
          <p:nvPr/>
        </p:nvSpPr>
        <p:spPr bwMode="auto">
          <a:xfrm>
            <a:off x="155575" y="-784225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10" descr="蛴螬, 定制, linux 自由图标的Super Flat Remix V1.08 Apps"/>
          <p:cNvSpPr>
            <a:spLocks noChangeAspect="1" noChangeArrowheads="1"/>
          </p:cNvSpPr>
          <p:nvPr/>
        </p:nvSpPr>
        <p:spPr bwMode="auto">
          <a:xfrm>
            <a:off x="155575" y="-990600"/>
            <a:ext cx="20669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AutoShape 16" descr="windows 8 microsoft windows操作系统windows 10图标PNG图片素材免费下载_图片编号111860-PNG素材网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AutoShape 22" descr="计算机自由图标的Gentle Edges"/>
          <p:cNvSpPr>
            <a:spLocks noChangeAspect="1" noChangeArrowheads="1"/>
          </p:cNvSpPr>
          <p:nvPr/>
        </p:nvSpPr>
        <p:spPr bwMode="auto">
          <a:xfrm>
            <a:off x="155575" y="-822325"/>
            <a:ext cx="17240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345715" y="2248978"/>
            <a:ext cx="2809302" cy="280930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制品元数据</a:t>
            </a:r>
            <a:endParaRPr lang="en-US" altLang="zh-CN" b="1" dirty="0" smtClean="0"/>
          </a:p>
          <a:p>
            <a:pPr algn="ctr"/>
            <a:endParaRPr lang="en-US" altLang="zh-CN" b="1" dirty="0"/>
          </a:p>
          <a:p>
            <a:pPr algn="ctr"/>
            <a:r>
              <a:rPr lang="zh-CN" altLang="en-US" b="1" dirty="0">
                <a:ln w="0"/>
                <a:solidFill>
                  <a:schemeClr val="tx1"/>
                </a:solidFill>
              </a:rPr>
              <a:t>统一</a:t>
            </a:r>
            <a:r>
              <a:rPr lang="zh-CN" altLang="en-US" b="1" dirty="0" smtClean="0">
                <a:ln w="0"/>
                <a:solidFill>
                  <a:schemeClr val="tx1"/>
                </a:solidFill>
              </a:rPr>
              <a:t>展示</a:t>
            </a:r>
            <a:endParaRPr lang="zh-CN" altLang="en-US" b="1" dirty="0">
              <a:ln w="0"/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511" y="4219274"/>
            <a:ext cx="1520860" cy="382626"/>
          </a:xfrm>
          <a:prstGeom prst="rect">
            <a:avLst/>
          </a:prstGeom>
        </p:spPr>
      </p:pic>
      <p:sp>
        <p:nvSpPr>
          <p:cNvPr id="14" name="左箭头 13"/>
          <p:cNvSpPr/>
          <p:nvPr/>
        </p:nvSpPr>
        <p:spPr>
          <a:xfrm rot="8811260">
            <a:off x="5436824" y="3868404"/>
            <a:ext cx="903382" cy="178448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567705" y="421707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项目、需求</a:t>
            </a:r>
            <a:endParaRPr lang="zh-CN" altLang="en-US" sz="1200" dirty="0"/>
          </a:p>
        </p:txBody>
      </p:sp>
      <p:sp>
        <p:nvSpPr>
          <p:cNvPr id="18" name="上箭头 17"/>
          <p:cNvSpPr/>
          <p:nvPr/>
        </p:nvSpPr>
        <p:spPr>
          <a:xfrm>
            <a:off x="4371642" y="2975306"/>
            <a:ext cx="342900" cy="982322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Picture 2" descr="git图标_万图壁纸网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532" y="2151358"/>
            <a:ext cx="1338817" cy="56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左箭头 41"/>
          <p:cNvSpPr/>
          <p:nvPr/>
        </p:nvSpPr>
        <p:spPr>
          <a:xfrm rot="12164157">
            <a:off x="5508336" y="2599383"/>
            <a:ext cx="936540" cy="212385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5743400" y="228815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代码源</a:t>
            </a:r>
            <a:endParaRPr lang="zh-CN" altLang="en-US" sz="1200" dirty="0"/>
          </a:p>
        </p:txBody>
      </p:sp>
      <p:sp>
        <p:nvSpPr>
          <p:cNvPr id="48" name="矩形 47"/>
          <p:cNvSpPr/>
          <p:nvPr/>
        </p:nvSpPr>
        <p:spPr>
          <a:xfrm>
            <a:off x="6813932" y="1046898"/>
            <a:ext cx="1850834" cy="946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n w="0"/>
                <a:solidFill>
                  <a:schemeClr val="tx1"/>
                </a:solidFill>
              </a:rPr>
              <a:t>统一构建</a:t>
            </a:r>
            <a:endParaRPr lang="zh-CN" altLang="en-US" sz="16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圆角右箭头 29"/>
          <p:cNvSpPr/>
          <p:nvPr/>
        </p:nvSpPr>
        <p:spPr>
          <a:xfrm>
            <a:off x="4447984" y="1302084"/>
            <a:ext cx="2374135" cy="730885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843570" y="2242747"/>
            <a:ext cx="1680073" cy="197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069416" y="242665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安全扫描</a:t>
            </a:r>
            <a:endParaRPr lang="zh-CN" altLang="en-US" sz="1600" b="1" dirty="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039" y="3001766"/>
            <a:ext cx="1409558" cy="507441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10107967" y="3658321"/>
            <a:ext cx="1151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其他测试</a:t>
            </a:r>
            <a:r>
              <a:rPr lang="en-US" altLang="zh-CN" sz="1600" b="1" dirty="0" smtClean="0"/>
              <a:t>…</a:t>
            </a:r>
            <a:endParaRPr lang="zh-CN" altLang="en-US" sz="1600" b="1" dirty="0"/>
          </a:p>
        </p:txBody>
      </p:sp>
      <p:sp>
        <p:nvSpPr>
          <p:cNvPr id="34" name="圆角右箭头 33"/>
          <p:cNvSpPr/>
          <p:nvPr/>
        </p:nvSpPr>
        <p:spPr>
          <a:xfrm rot="5400000">
            <a:off x="9314742" y="740167"/>
            <a:ext cx="869851" cy="2147771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左箭头 51"/>
          <p:cNvSpPr/>
          <p:nvPr/>
        </p:nvSpPr>
        <p:spPr>
          <a:xfrm rot="16200000">
            <a:off x="7627459" y="1980792"/>
            <a:ext cx="245814" cy="29055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7987229" y="2032969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构建、制品、依赖信息</a:t>
            </a:r>
            <a:endParaRPr lang="zh-CN" altLang="en-US" sz="1200" dirty="0"/>
          </a:p>
        </p:txBody>
      </p:sp>
      <p:sp>
        <p:nvSpPr>
          <p:cNvPr id="54" name="左箭头 53"/>
          <p:cNvSpPr/>
          <p:nvPr/>
        </p:nvSpPr>
        <p:spPr>
          <a:xfrm flipV="1">
            <a:off x="9185237" y="3448479"/>
            <a:ext cx="634755" cy="187472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9001143" y="300947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测试、安全</a:t>
            </a:r>
            <a:endParaRPr lang="en-US" altLang="zh-CN" sz="1200" dirty="0" smtClean="0"/>
          </a:p>
          <a:p>
            <a:r>
              <a:rPr lang="zh-CN" altLang="en-US" sz="1200" dirty="0" smtClean="0"/>
              <a:t>关键信息</a:t>
            </a:r>
            <a:endParaRPr lang="zh-CN" altLang="en-US" sz="1200" dirty="0"/>
          </a:p>
        </p:txBody>
      </p:sp>
      <p:sp>
        <p:nvSpPr>
          <p:cNvPr id="56" name="矩形 55"/>
          <p:cNvSpPr/>
          <p:nvPr/>
        </p:nvSpPr>
        <p:spPr>
          <a:xfrm>
            <a:off x="6523374" y="5397489"/>
            <a:ext cx="2524193" cy="946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881179" y="5516663"/>
            <a:ext cx="418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/>
              <a:t>taf</a:t>
            </a:r>
            <a:endParaRPr lang="zh-CN" altLang="en-US" b="1" dirty="0"/>
          </a:p>
        </p:txBody>
      </p:sp>
      <p:sp>
        <p:nvSpPr>
          <p:cNvPr id="57" name="圆角右箭头 56"/>
          <p:cNvSpPr/>
          <p:nvPr/>
        </p:nvSpPr>
        <p:spPr>
          <a:xfrm rot="10800000">
            <a:off x="9060430" y="4231637"/>
            <a:ext cx="1725760" cy="2092648"/>
          </a:xfrm>
          <a:prstGeom prst="bentArrow">
            <a:avLst>
              <a:gd name="adj1" fmla="val 10492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836105" y="592679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升龙</a:t>
            </a:r>
            <a:endParaRPr lang="zh-CN" altLang="en-US" sz="1600" b="1" dirty="0"/>
          </a:p>
        </p:txBody>
      </p:sp>
      <p:sp>
        <p:nvSpPr>
          <p:cNvPr id="60" name="文本框 59"/>
          <p:cNvSpPr txBox="1"/>
          <p:nvPr/>
        </p:nvSpPr>
        <p:spPr>
          <a:xfrm>
            <a:off x="6733514" y="551666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容器云</a:t>
            </a:r>
            <a:endParaRPr lang="zh-CN" altLang="en-US" b="1" dirty="0"/>
          </a:p>
        </p:txBody>
      </p:sp>
      <p:sp>
        <p:nvSpPr>
          <p:cNvPr id="61" name="左箭头 60"/>
          <p:cNvSpPr/>
          <p:nvPr/>
        </p:nvSpPr>
        <p:spPr>
          <a:xfrm rot="5400000" flipV="1">
            <a:off x="7630410" y="5136040"/>
            <a:ext cx="342995" cy="18747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7832203" y="5035813"/>
            <a:ext cx="1111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发布关键信息</a:t>
            </a:r>
            <a:endParaRPr lang="zh-CN" altLang="en-US" sz="1200" dirty="0"/>
          </a:p>
        </p:txBody>
      </p:sp>
      <p:sp>
        <p:nvSpPr>
          <p:cNvPr id="63" name="矩形 62"/>
          <p:cNvSpPr/>
          <p:nvPr/>
        </p:nvSpPr>
        <p:spPr>
          <a:xfrm>
            <a:off x="10050037" y="5284304"/>
            <a:ext cx="1268630" cy="4314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/>
              <a:t>质量门</a:t>
            </a:r>
            <a:r>
              <a:rPr lang="zh-CN" altLang="en-US" sz="1600" dirty="0" smtClean="0"/>
              <a:t>禁</a:t>
            </a:r>
            <a:endParaRPr lang="zh-CN" altLang="en-US" sz="1600" dirty="0"/>
          </a:p>
        </p:txBody>
      </p:sp>
      <p:sp>
        <p:nvSpPr>
          <p:cNvPr id="64" name="文本框 63"/>
          <p:cNvSpPr txBox="1"/>
          <p:nvPr/>
        </p:nvSpPr>
        <p:spPr>
          <a:xfrm>
            <a:off x="7832203" y="5909920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/>
              <a:t>APP</a:t>
            </a:r>
            <a:r>
              <a:rPr lang="zh-CN" altLang="en-US" sz="1600" b="1" dirty="0" smtClean="0"/>
              <a:t>市场</a:t>
            </a:r>
            <a:endParaRPr lang="zh-CN" altLang="en-US" sz="1600" b="1" dirty="0"/>
          </a:p>
        </p:txBody>
      </p:sp>
      <p:sp>
        <p:nvSpPr>
          <p:cNvPr id="66" name="文本框 65"/>
          <p:cNvSpPr txBox="1"/>
          <p:nvPr/>
        </p:nvSpPr>
        <p:spPr>
          <a:xfrm>
            <a:off x="448889" y="1442151"/>
            <a:ext cx="2886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收集制品生命周期中关键元数据，统一展示和使用。</a:t>
            </a:r>
            <a:endParaRPr lang="en-US" altLang="zh-CN" sz="1600" dirty="0" smtClean="0"/>
          </a:p>
          <a:p>
            <a:r>
              <a:rPr lang="zh-CN" altLang="en-US" sz="1600" dirty="0" smtClean="0"/>
              <a:t>制品元数据服务于研发流程，作为制品发布依据。</a:t>
            </a:r>
            <a:endParaRPr lang="zh-CN" altLang="en-US" sz="1600" dirty="0"/>
          </a:p>
        </p:txBody>
      </p:sp>
      <p:sp>
        <p:nvSpPr>
          <p:cNvPr id="69" name="圆角右箭头 68"/>
          <p:cNvSpPr/>
          <p:nvPr/>
        </p:nvSpPr>
        <p:spPr>
          <a:xfrm rot="16200000">
            <a:off x="4852878" y="4341413"/>
            <a:ext cx="1075448" cy="2254141"/>
          </a:xfrm>
          <a:prstGeom prst="bentArrow">
            <a:avLst>
              <a:gd name="adj1" fmla="val 1318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65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41E7B80-B323-5C41-A0DC-94CCE71E7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166" y="294760"/>
            <a:ext cx="3988833" cy="418162"/>
          </a:xfrm>
        </p:spPr>
        <p:txBody>
          <a:bodyPr/>
          <a:lstStyle/>
          <a:p>
            <a:r>
              <a:rPr kumimoji="1" lang="zh-CN" altLang="en-US" dirty="0" smtClean="0"/>
              <a:t>制品</a:t>
            </a:r>
            <a:r>
              <a:rPr kumimoji="1" lang="zh-CN" altLang="en-US" dirty="0" smtClean="0"/>
              <a:t>质量</a:t>
            </a:r>
            <a:endParaRPr kumimoji="1" lang="en-US" altLang="zh-CN" dirty="0" smtClean="0"/>
          </a:p>
        </p:txBody>
      </p:sp>
      <p:sp>
        <p:nvSpPr>
          <p:cNvPr id="2" name="AutoShape 8" descr="tux racer linux内核邮件列表计算机图标-linuxPNG图片素材免费下载_图片编号832501-PNG素材网"/>
          <p:cNvSpPr>
            <a:spLocks noChangeAspect="1" noChangeArrowheads="1"/>
          </p:cNvSpPr>
          <p:nvPr/>
        </p:nvSpPr>
        <p:spPr bwMode="auto">
          <a:xfrm>
            <a:off x="155575" y="-784225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10" descr="蛴螬, 定制, linux 自由图标的Super Flat Remix V1.08 Apps"/>
          <p:cNvSpPr>
            <a:spLocks noChangeAspect="1" noChangeArrowheads="1"/>
          </p:cNvSpPr>
          <p:nvPr/>
        </p:nvSpPr>
        <p:spPr bwMode="auto">
          <a:xfrm>
            <a:off x="155575" y="-990600"/>
            <a:ext cx="20669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AutoShape 16" descr="windows 8 microsoft windows操作系统windows 10图标PNG图片素材免费下载_图片编号111860-PNG素材网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AutoShape 22" descr="计算机自由图标的Gentle Edges"/>
          <p:cNvSpPr>
            <a:spLocks noChangeAspect="1" noChangeArrowheads="1"/>
          </p:cNvSpPr>
          <p:nvPr/>
        </p:nvSpPr>
        <p:spPr bwMode="auto">
          <a:xfrm>
            <a:off x="155575" y="-822325"/>
            <a:ext cx="17240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1233889"/>
            <a:ext cx="8143985" cy="510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8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>
            <a:extLst>
              <a:ext uri="{FF2B5EF4-FFF2-40B4-BE49-F238E27FC236}">
                <a16:creationId xmlns:a16="http://schemas.microsoft.com/office/drawing/2014/main" xmlns="" id="{5C5BCCB4-562C-CC4B-8877-DC91AD786022}"/>
              </a:ext>
            </a:extLst>
          </p:cNvPr>
          <p:cNvSpPr txBox="1"/>
          <p:nvPr/>
        </p:nvSpPr>
        <p:spPr>
          <a:xfrm>
            <a:off x="919774" y="2651291"/>
            <a:ext cx="67479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李元靖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基础保障部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研发效能平台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构建平台设计、开发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183BC267-CA54-464E-B8AA-7160FFCA97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 dirty="0"/>
              <a:t>自我介绍</a:t>
            </a:r>
          </a:p>
        </p:txBody>
      </p:sp>
    </p:spTree>
    <p:extLst>
      <p:ext uri="{BB962C8B-B14F-4D97-AF65-F5344CB8AC3E}">
        <p14:creationId xmlns:p14="http://schemas.microsoft.com/office/powerpoint/2010/main" val="111108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11655" y="1568352"/>
            <a:ext cx="1908269" cy="4975668"/>
          </a:xfrm>
          <a:prstGeom prst="rect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41E7B80-B323-5C41-A0DC-94CCE71E7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166" y="294760"/>
            <a:ext cx="3988833" cy="418162"/>
          </a:xfrm>
        </p:spPr>
        <p:txBody>
          <a:bodyPr/>
          <a:lstStyle/>
          <a:p>
            <a:r>
              <a:rPr kumimoji="1" lang="zh-CN" altLang="en-US" dirty="0" smtClean="0"/>
              <a:t>构建加速</a:t>
            </a:r>
            <a:endParaRPr kumimoji="1" lang="en-US" altLang="zh-CN" dirty="0" smtClean="0"/>
          </a:p>
        </p:txBody>
      </p:sp>
      <p:sp>
        <p:nvSpPr>
          <p:cNvPr id="2" name="AutoShape 8" descr="tux racer linux内核邮件列表计算机图标-linuxPNG图片素材免费下载_图片编号832501-PNG素材网"/>
          <p:cNvSpPr>
            <a:spLocks noChangeAspect="1" noChangeArrowheads="1"/>
          </p:cNvSpPr>
          <p:nvPr/>
        </p:nvSpPr>
        <p:spPr bwMode="auto">
          <a:xfrm>
            <a:off x="155575" y="-784225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10" descr="蛴螬, 定制, linux 自由图标的Super Flat Remix V1.08 Apps"/>
          <p:cNvSpPr>
            <a:spLocks noChangeAspect="1" noChangeArrowheads="1"/>
          </p:cNvSpPr>
          <p:nvPr/>
        </p:nvSpPr>
        <p:spPr bwMode="auto">
          <a:xfrm>
            <a:off x="155575" y="-990600"/>
            <a:ext cx="20669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AutoShape 16" descr="windows 8 microsoft windows操作系统windows 10图标PNG图片素材免费下载_图片编号111860-PNG素材网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AutoShape 22" descr="计算机自由图标的Gentle Edges"/>
          <p:cNvSpPr>
            <a:spLocks noChangeAspect="1" noChangeArrowheads="1"/>
          </p:cNvSpPr>
          <p:nvPr/>
        </p:nvSpPr>
        <p:spPr bwMode="auto">
          <a:xfrm>
            <a:off x="155575" y="-822325"/>
            <a:ext cx="17240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602579" y="1136536"/>
            <a:ext cx="7439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我们在构建每一步都进行加速措施，保证</a:t>
            </a:r>
            <a:r>
              <a:rPr lang="zh-CN" altLang="en-US" sz="1600" dirty="0"/>
              <a:t>构建</a:t>
            </a:r>
            <a:r>
              <a:rPr lang="zh-CN" altLang="en-US" sz="1600" dirty="0" smtClean="0"/>
              <a:t>整体时间优于个人本机构建。</a:t>
            </a:r>
            <a:endParaRPr lang="zh-CN" altLang="en-US" sz="1600" dirty="0"/>
          </a:p>
        </p:txBody>
      </p:sp>
      <p:pic>
        <p:nvPicPr>
          <p:cNvPr id="39" name="Picture 26" descr="构建图标免费下载_构建矢量图标-88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80" y="2361686"/>
            <a:ext cx="678191" cy="67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接箭头连接符 39"/>
          <p:cNvCxnSpPr/>
          <p:nvPr/>
        </p:nvCxnSpPr>
        <p:spPr>
          <a:xfrm>
            <a:off x="1441801" y="2695721"/>
            <a:ext cx="3520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1870075" y="2372335"/>
            <a:ext cx="1275305" cy="6279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构建环境</a:t>
            </a:r>
            <a:endParaRPr lang="zh-CN" altLang="en-US" sz="1600" dirty="0"/>
          </a:p>
        </p:txBody>
      </p:sp>
      <p:sp>
        <p:nvSpPr>
          <p:cNvPr id="44" name="矩形 43"/>
          <p:cNvSpPr/>
          <p:nvPr/>
        </p:nvSpPr>
        <p:spPr>
          <a:xfrm>
            <a:off x="1828160" y="3780960"/>
            <a:ext cx="1275305" cy="6279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全局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镜像缓存</a:t>
            </a:r>
            <a:endParaRPr lang="zh-CN" altLang="en-US" sz="1600" dirty="0"/>
          </a:p>
        </p:txBody>
      </p:sp>
      <p:sp>
        <p:nvSpPr>
          <p:cNvPr id="6" name="上箭头 5"/>
          <p:cNvSpPr/>
          <p:nvPr/>
        </p:nvSpPr>
        <p:spPr>
          <a:xfrm>
            <a:off x="2459028" y="3071976"/>
            <a:ext cx="111493" cy="653797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78119" y="3208921"/>
            <a:ext cx="1636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根据构建规范环境、依赖配置进行缓存</a:t>
            </a:r>
            <a:endParaRPr lang="zh-CN" altLang="en-US" sz="1200" dirty="0"/>
          </a:p>
        </p:txBody>
      </p:sp>
      <p:cxnSp>
        <p:nvCxnSpPr>
          <p:cNvPr id="45" name="直接箭头连接符 44"/>
          <p:cNvCxnSpPr/>
          <p:nvPr/>
        </p:nvCxnSpPr>
        <p:spPr>
          <a:xfrm flipV="1">
            <a:off x="3214024" y="2695721"/>
            <a:ext cx="511406" cy="10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3794075" y="2361686"/>
            <a:ext cx="1275305" cy="6279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构建资源</a:t>
            </a:r>
            <a:endParaRPr lang="zh-CN" altLang="en-US" sz="1600" dirty="0"/>
          </a:p>
        </p:txBody>
      </p:sp>
      <p:sp>
        <p:nvSpPr>
          <p:cNvPr id="65" name="矩形 64"/>
          <p:cNvSpPr/>
          <p:nvPr/>
        </p:nvSpPr>
        <p:spPr>
          <a:xfrm>
            <a:off x="3794074" y="3795209"/>
            <a:ext cx="1275305" cy="6279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构建定制资源</a:t>
            </a:r>
            <a:endParaRPr lang="zh-CN" altLang="en-US" sz="1600" dirty="0"/>
          </a:p>
        </p:txBody>
      </p:sp>
      <p:sp>
        <p:nvSpPr>
          <p:cNvPr id="67" name="上箭头 66"/>
          <p:cNvSpPr/>
          <p:nvPr/>
        </p:nvSpPr>
        <p:spPr>
          <a:xfrm>
            <a:off x="4583449" y="3071976"/>
            <a:ext cx="111493" cy="653797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3277356" y="3250121"/>
            <a:ext cx="1636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高性能构建资源</a:t>
            </a:r>
            <a:endParaRPr lang="zh-CN" altLang="en-US" sz="1200" dirty="0"/>
          </a:p>
        </p:txBody>
      </p:sp>
      <p:cxnSp>
        <p:nvCxnSpPr>
          <p:cNvPr id="69" name="直接箭头连接符 68"/>
          <p:cNvCxnSpPr/>
          <p:nvPr/>
        </p:nvCxnSpPr>
        <p:spPr>
          <a:xfrm>
            <a:off x="5152352" y="2672253"/>
            <a:ext cx="345498" cy="3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5605753" y="2361685"/>
            <a:ext cx="1275305" cy="6279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依赖下载</a:t>
            </a:r>
            <a:endParaRPr lang="zh-CN" altLang="en-US" sz="1600" dirty="0"/>
          </a:p>
        </p:txBody>
      </p:sp>
      <p:sp>
        <p:nvSpPr>
          <p:cNvPr id="71" name="矩形 70"/>
          <p:cNvSpPr/>
          <p:nvPr/>
        </p:nvSpPr>
        <p:spPr>
          <a:xfrm>
            <a:off x="5605750" y="5345546"/>
            <a:ext cx="1275305" cy="6279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虎牙</a:t>
            </a:r>
            <a:r>
              <a:rPr lang="en-US" altLang="zh-CN" sz="1600" dirty="0" smtClean="0"/>
              <a:t>Nexus</a:t>
            </a:r>
            <a:r>
              <a:rPr lang="zh-CN" altLang="en-US" sz="1600" dirty="0" smtClean="0"/>
              <a:t>、虎牙</a:t>
            </a:r>
            <a:r>
              <a:rPr lang="en-US" altLang="zh-CN" sz="1600" dirty="0" err="1" smtClean="0"/>
              <a:t>npm</a:t>
            </a:r>
            <a:endParaRPr lang="zh-CN" altLang="en-US" sz="1600" dirty="0"/>
          </a:p>
        </p:txBody>
      </p:sp>
      <p:sp>
        <p:nvSpPr>
          <p:cNvPr id="72" name="上箭头 71"/>
          <p:cNvSpPr/>
          <p:nvPr/>
        </p:nvSpPr>
        <p:spPr>
          <a:xfrm>
            <a:off x="6442139" y="4615866"/>
            <a:ext cx="111493" cy="653797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5063787" y="4851589"/>
            <a:ext cx="1636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稳定高速依赖下载</a:t>
            </a:r>
            <a:endParaRPr lang="zh-CN" altLang="en-US" sz="1200" dirty="0"/>
          </a:p>
        </p:txBody>
      </p:sp>
      <p:sp>
        <p:nvSpPr>
          <p:cNvPr id="74" name="矩形 73"/>
          <p:cNvSpPr/>
          <p:nvPr/>
        </p:nvSpPr>
        <p:spPr>
          <a:xfrm>
            <a:off x="5605753" y="3851101"/>
            <a:ext cx="1275305" cy="6279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依赖缓存加速</a:t>
            </a:r>
            <a:endParaRPr lang="zh-CN" altLang="en-US" sz="1600" dirty="0"/>
          </a:p>
        </p:txBody>
      </p:sp>
      <p:sp>
        <p:nvSpPr>
          <p:cNvPr id="75" name="上箭头 74"/>
          <p:cNvSpPr/>
          <p:nvPr/>
        </p:nvSpPr>
        <p:spPr>
          <a:xfrm>
            <a:off x="6458501" y="3112853"/>
            <a:ext cx="111493" cy="653797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7470362" y="2358272"/>
            <a:ext cx="1275305" cy="6279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构建</a:t>
            </a:r>
            <a:endParaRPr lang="zh-CN" altLang="en-US" sz="1600" dirty="0"/>
          </a:p>
        </p:txBody>
      </p:sp>
      <p:cxnSp>
        <p:nvCxnSpPr>
          <p:cNvPr id="78" name="直接箭头连接符 77"/>
          <p:cNvCxnSpPr/>
          <p:nvPr/>
        </p:nvCxnSpPr>
        <p:spPr>
          <a:xfrm>
            <a:off x="6988961" y="2703102"/>
            <a:ext cx="345498" cy="3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7470362" y="3851101"/>
            <a:ext cx="1275305" cy="6279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构建中间产物缓存加速</a:t>
            </a:r>
            <a:endParaRPr lang="zh-CN" altLang="en-US" sz="1600" dirty="0"/>
          </a:p>
        </p:txBody>
      </p:sp>
      <p:sp>
        <p:nvSpPr>
          <p:cNvPr id="80" name="上箭头 79"/>
          <p:cNvSpPr/>
          <p:nvPr/>
        </p:nvSpPr>
        <p:spPr>
          <a:xfrm>
            <a:off x="8333553" y="3112852"/>
            <a:ext cx="111493" cy="653797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7470362" y="5332584"/>
            <a:ext cx="1275305" cy="6279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历史构建中间产物</a:t>
            </a:r>
            <a:endParaRPr lang="zh-CN" altLang="en-US" sz="1600" dirty="0"/>
          </a:p>
        </p:txBody>
      </p:sp>
      <p:sp>
        <p:nvSpPr>
          <p:cNvPr id="82" name="上箭头 81"/>
          <p:cNvSpPr/>
          <p:nvPr/>
        </p:nvSpPr>
        <p:spPr>
          <a:xfrm>
            <a:off x="8333553" y="4594335"/>
            <a:ext cx="111493" cy="653797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9307661" y="2358271"/>
            <a:ext cx="1275305" cy="6279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制品推送 </a:t>
            </a:r>
            <a:endParaRPr lang="zh-CN" altLang="en-US" sz="1600" dirty="0"/>
          </a:p>
        </p:txBody>
      </p:sp>
      <p:cxnSp>
        <p:nvCxnSpPr>
          <p:cNvPr id="84" name="直接箭头连接符 83"/>
          <p:cNvCxnSpPr/>
          <p:nvPr/>
        </p:nvCxnSpPr>
        <p:spPr>
          <a:xfrm>
            <a:off x="8853915" y="2690026"/>
            <a:ext cx="345498" cy="3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9366299" y="3851101"/>
            <a:ext cx="1275305" cy="6279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</a:t>
            </a:r>
            <a:r>
              <a:rPr lang="en-US" altLang="zh-CN" sz="1600" dirty="0" smtClean="0"/>
              <a:t>os</a:t>
            </a:r>
            <a:r>
              <a:rPr lang="zh-CN" altLang="en-US" sz="1600" dirty="0" smtClean="0"/>
              <a:t>内网访问专线加速</a:t>
            </a:r>
            <a:endParaRPr lang="zh-CN" altLang="en-US" sz="1600" dirty="0"/>
          </a:p>
        </p:txBody>
      </p:sp>
      <p:sp>
        <p:nvSpPr>
          <p:cNvPr id="87" name="上箭头 86"/>
          <p:cNvSpPr/>
          <p:nvPr/>
        </p:nvSpPr>
        <p:spPr>
          <a:xfrm>
            <a:off x="10208605" y="3090961"/>
            <a:ext cx="111493" cy="653797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362221" y="1998282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整体环境准备时间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降低</a:t>
            </a:r>
            <a:r>
              <a:rPr lang="en-US" altLang="zh-CN" b="1" dirty="0" smtClean="0">
                <a:solidFill>
                  <a:srgbClr val="FF0000"/>
                </a:solidFill>
              </a:rPr>
              <a:t>98%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3642087" y="2008348"/>
            <a:ext cx="1842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构建时间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降低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30-50%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9098895" y="2008347"/>
            <a:ext cx="1983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专线下载速度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提升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150%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69454" y="1590363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</a:rPr>
              <a:t>研发中，近期上线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85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583166" y="2433526"/>
            <a:ext cx="5264741" cy="386983"/>
          </a:xfrm>
        </p:spPr>
        <p:txBody>
          <a:bodyPr/>
          <a:lstStyle/>
          <a:p>
            <a:r>
              <a:rPr kumimoji="1" lang="zh-CN" altLang="en-US" dirty="0" smtClean="0"/>
              <a:t>应用实践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 统一构建平台最佳实践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057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41E7B80-B323-5C41-A0DC-94CCE71E7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166" y="294760"/>
            <a:ext cx="4903234" cy="418162"/>
          </a:xfrm>
        </p:spPr>
        <p:txBody>
          <a:bodyPr/>
          <a:lstStyle/>
          <a:p>
            <a:r>
              <a:rPr kumimoji="1" lang="zh-CN" altLang="en-US" dirty="0" smtClean="0"/>
              <a:t>上传包发布</a:t>
            </a:r>
            <a:r>
              <a:rPr kumimoji="1" lang="en-US" altLang="zh-CN" dirty="0" smtClean="0"/>
              <a:t>vs</a:t>
            </a:r>
            <a:r>
              <a:rPr kumimoji="1" lang="zh-CN" altLang="en-US" dirty="0" smtClean="0"/>
              <a:t>流水线构建发布</a:t>
            </a:r>
            <a:endParaRPr kumimoji="1" lang="en-US" altLang="zh-CN" dirty="0" smtClean="0"/>
          </a:p>
        </p:txBody>
      </p:sp>
      <p:sp>
        <p:nvSpPr>
          <p:cNvPr id="2" name="AutoShape 8" descr="tux racer linux内核邮件列表计算机图标-linuxPNG图片素材免费下载_图片编号832501-PNG素材网"/>
          <p:cNvSpPr>
            <a:spLocks noChangeAspect="1" noChangeArrowheads="1"/>
          </p:cNvSpPr>
          <p:nvPr/>
        </p:nvSpPr>
        <p:spPr bwMode="auto">
          <a:xfrm>
            <a:off x="155575" y="-784225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10" descr="蛴螬, 定制, linux 自由图标的Super Flat Remix V1.08 Apps"/>
          <p:cNvSpPr>
            <a:spLocks noChangeAspect="1" noChangeArrowheads="1"/>
          </p:cNvSpPr>
          <p:nvPr/>
        </p:nvSpPr>
        <p:spPr bwMode="auto">
          <a:xfrm>
            <a:off x="155575" y="-990600"/>
            <a:ext cx="20669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AutoShape 16" descr="windows 8 microsoft windows操作系统windows 10图标PNG图片素材免费下载_图片编号111860-PNG素材网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AutoShape 22" descr="计算机自由图标的Gentle Edges"/>
          <p:cNvSpPr>
            <a:spLocks noChangeAspect="1" noChangeArrowheads="1"/>
          </p:cNvSpPr>
          <p:nvPr/>
        </p:nvSpPr>
        <p:spPr bwMode="auto">
          <a:xfrm>
            <a:off x="155575" y="-822325"/>
            <a:ext cx="17240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Picture 2" descr="专家用户图标免抠素材免费下载_觅元素51yuansu.co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77" y="1083414"/>
            <a:ext cx="761217" cy="76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/>
          <p:cNvCxnSpPr/>
          <p:nvPr/>
        </p:nvCxnSpPr>
        <p:spPr>
          <a:xfrm>
            <a:off x="1189037" y="1998282"/>
            <a:ext cx="0" cy="711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66977" y="2875402"/>
            <a:ext cx="761217" cy="6389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本地构建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3514381"/>
            <a:ext cx="2577088" cy="2112124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1189037" y="3690651"/>
            <a:ext cx="838067" cy="903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460862" y="4360843"/>
            <a:ext cx="1096709" cy="6389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手动打镜像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541214" y="4360842"/>
            <a:ext cx="845157" cy="6389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手动发布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0167772" y="4360844"/>
            <a:ext cx="1245703" cy="6389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确认发布状态</a:t>
            </a:r>
            <a:endParaRPr lang="zh-CN" altLang="en-US" dirty="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5122843" y="4678493"/>
            <a:ext cx="12008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7711807" y="4680331"/>
            <a:ext cx="716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9529590" y="4680331"/>
            <a:ext cx="528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189037" y="205203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本地构建环境不纯粹，大家打包方式不一样，</a:t>
            </a:r>
            <a:endParaRPr lang="en-US" altLang="zh-CN" sz="1400" dirty="0" smtClean="0"/>
          </a:p>
          <a:p>
            <a:r>
              <a:rPr lang="zh-CN" altLang="en-US" sz="1400" dirty="0" smtClean="0"/>
              <a:t>包可能有问题</a:t>
            </a:r>
            <a:endParaRPr lang="zh-CN" altLang="en-US" sz="1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705259" y="405329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上传耗时</a:t>
            </a:r>
            <a:endParaRPr lang="zh-CN" altLang="en-US" sz="1400" dirty="0"/>
          </a:p>
        </p:txBody>
      </p:sp>
      <p:sp>
        <p:nvSpPr>
          <p:cNvPr id="32" name="文本框 31"/>
          <p:cNvSpPr txBox="1"/>
          <p:nvPr/>
        </p:nvSpPr>
        <p:spPr>
          <a:xfrm>
            <a:off x="4936768" y="414234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等待打镜像完成</a:t>
            </a:r>
            <a:endParaRPr lang="zh-CN" altLang="en-US" sz="1400" dirty="0"/>
          </a:p>
        </p:txBody>
      </p:sp>
      <p:sp>
        <p:nvSpPr>
          <p:cNvPr id="33" name="文本框 32"/>
          <p:cNvSpPr txBox="1"/>
          <p:nvPr/>
        </p:nvSpPr>
        <p:spPr>
          <a:xfrm>
            <a:off x="7519572" y="4979670"/>
            <a:ext cx="12618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发布步骤多，</a:t>
            </a:r>
            <a:endParaRPr lang="en-US" altLang="zh-CN" sz="1400" dirty="0" smtClean="0"/>
          </a:p>
          <a:p>
            <a:r>
              <a:rPr lang="zh-CN" altLang="en-US" sz="1400" dirty="0" smtClean="0"/>
              <a:t>发布节点多，</a:t>
            </a:r>
            <a:endParaRPr lang="en-US" altLang="zh-CN" sz="1400" dirty="0" smtClean="0"/>
          </a:p>
          <a:p>
            <a:r>
              <a:rPr lang="zh-CN" altLang="en-US" sz="1400" dirty="0" smtClean="0"/>
              <a:t>等待时间长</a:t>
            </a:r>
            <a:endParaRPr lang="zh-CN" altLang="en-US" sz="1400" dirty="0"/>
          </a:p>
        </p:txBody>
      </p:sp>
      <p:sp>
        <p:nvSpPr>
          <p:cNvPr id="34" name="文本框 33"/>
          <p:cNvSpPr txBox="1"/>
          <p:nvPr/>
        </p:nvSpPr>
        <p:spPr>
          <a:xfrm>
            <a:off x="9163053" y="3514381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需要等待完全发布完</a:t>
            </a:r>
            <a:endParaRPr lang="en-US" altLang="zh-CN" sz="1400" dirty="0" smtClean="0"/>
          </a:p>
          <a:p>
            <a:r>
              <a:rPr lang="zh-CN" altLang="en-US" sz="1400" dirty="0" smtClean="0"/>
              <a:t>，方可离开</a:t>
            </a:r>
            <a:endParaRPr lang="zh-CN" altLang="en-US" sz="1400" dirty="0"/>
          </a:p>
        </p:txBody>
      </p:sp>
      <p:sp>
        <p:nvSpPr>
          <p:cNvPr id="35" name="文本框 34"/>
          <p:cNvSpPr txBox="1"/>
          <p:nvPr/>
        </p:nvSpPr>
        <p:spPr>
          <a:xfrm>
            <a:off x="6687759" y="1459673"/>
            <a:ext cx="3706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上传包发布，既存在安全问题，效率也</a:t>
            </a:r>
            <a:r>
              <a:rPr lang="zh-CN" altLang="en-US" sz="1600" dirty="0"/>
              <a:t>极低，一个</a:t>
            </a:r>
            <a:r>
              <a:rPr lang="en-US" altLang="zh-CN" sz="1600" dirty="0"/>
              <a:t>100M</a:t>
            </a:r>
            <a:r>
              <a:rPr lang="zh-CN" altLang="en-US" sz="1600" dirty="0"/>
              <a:t>的包，花掉的等待时间平均在</a:t>
            </a:r>
            <a:r>
              <a:rPr lang="en-US" altLang="zh-CN" sz="1600" dirty="0"/>
              <a:t>4-5min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230979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41E7B80-B323-5C41-A0DC-94CCE71E7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166" y="294760"/>
            <a:ext cx="4537474" cy="418162"/>
          </a:xfrm>
        </p:spPr>
        <p:txBody>
          <a:bodyPr/>
          <a:lstStyle/>
          <a:p>
            <a:r>
              <a:rPr kumimoji="1" lang="zh-CN" altLang="en-US" dirty="0"/>
              <a:t>上传包发布</a:t>
            </a:r>
            <a:r>
              <a:rPr kumimoji="1" lang="en-US" altLang="zh-CN" dirty="0"/>
              <a:t>vs</a:t>
            </a:r>
            <a:r>
              <a:rPr kumimoji="1" lang="zh-CN" altLang="en-US" dirty="0"/>
              <a:t>流水线构建发布</a:t>
            </a:r>
            <a:endParaRPr kumimoji="1" lang="en-US" altLang="zh-CN" dirty="0"/>
          </a:p>
        </p:txBody>
      </p:sp>
      <p:sp>
        <p:nvSpPr>
          <p:cNvPr id="2" name="AutoShape 8" descr="tux racer linux内核邮件列表计算机图标-linuxPNG图片素材免费下载_图片编号832501-PNG素材网"/>
          <p:cNvSpPr>
            <a:spLocks noChangeAspect="1" noChangeArrowheads="1"/>
          </p:cNvSpPr>
          <p:nvPr/>
        </p:nvSpPr>
        <p:spPr bwMode="auto">
          <a:xfrm>
            <a:off x="155575" y="-784225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10" descr="蛴螬, 定制, linux 自由图标的Super Flat Remix V1.08 Apps"/>
          <p:cNvSpPr>
            <a:spLocks noChangeAspect="1" noChangeArrowheads="1"/>
          </p:cNvSpPr>
          <p:nvPr/>
        </p:nvSpPr>
        <p:spPr bwMode="auto">
          <a:xfrm>
            <a:off x="155575" y="-990600"/>
            <a:ext cx="20669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AutoShape 16" descr="windows 8 microsoft windows操作系统windows 10图标PNG图片素材免费下载_图片编号111860-PNG素材网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AutoShape 22" descr="计算机自由图标的Gentle Edges"/>
          <p:cNvSpPr>
            <a:spLocks noChangeAspect="1" noChangeArrowheads="1"/>
          </p:cNvSpPr>
          <p:nvPr/>
        </p:nvSpPr>
        <p:spPr bwMode="auto">
          <a:xfrm>
            <a:off x="155575" y="-822325"/>
            <a:ext cx="17240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83165" y="1169567"/>
            <a:ext cx="9177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接入容器云的构建，即可使用</a:t>
            </a:r>
            <a:r>
              <a:rPr lang="en-US" altLang="zh-CN" sz="1600" dirty="0" smtClean="0"/>
              <a:t>Aplus</a:t>
            </a:r>
            <a:r>
              <a:rPr lang="zh-CN" altLang="en-US" sz="1600" dirty="0" smtClean="0"/>
              <a:t>统一构建的能力，在线构建并能了解到制品质量情况。</a:t>
            </a:r>
            <a:endParaRPr lang="en-US" altLang="zh-CN" sz="16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63" y="1532970"/>
            <a:ext cx="8618712" cy="494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2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41E7B80-B323-5C41-A0DC-94CCE71E7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166" y="294760"/>
            <a:ext cx="4726964" cy="418162"/>
          </a:xfrm>
        </p:spPr>
        <p:txBody>
          <a:bodyPr/>
          <a:lstStyle/>
          <a:p>
            <a:r>
              <a:rPr kumimoji="1" lang="zh-CN" altLang="en-US" dirty="0"/>
              <a:t>上传包发布</a:t>
            </a:r>
            <a:r>
              <a:rPr kumimoji="1" lang="en-US" altLang="zh-CN" dirty="0"/>
              <a:t>vs</a:t>
            </a:r>
            <a:r>
              <a:rPr kumimoji="1" lang="zh-CN" altLang="en-US" dirty="0"/>
              <a:t>流水线构建发布</a:t>
            </a:r>
            <a:endParaRPr kumimoji="1" lang="en-US" altLang="zh-CN" dirty="0"/>
          </a:p>
        </p:txBody>
      </p:sp>
      <p:sp>
        <p:nvSpPr>
          <p:cNvPr id="2" name="AutoShape 8" descr="tux racer linux内核邮件列表计算机图标-linuxPNG图片素材免费下载_图片编号832501-PNG素材网"/>
          <p:cNvSpPr>
            <a:spLocks noChangeAspect="1" noChangeArrowheads="1"/>
          </p:cNvSpPr>
          <p:nvPr/>
        </p:nvSpPr>
        <p:spPr bwMode="auto">
          <a:xfrm>
            <a:off x="155575" y="-784225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10" descr="蛴螬, 定制, linux 自由图标的Super Flat Remix V1.08 Apps"/>
          <p:cNvSpPr>
            <a:spLocks noChangeAspect="1" noChangeArrowheads="1"/>
          </p:cNvSpPr>
          <p:nvPr/>
        </p:nvSpPr>
        <p:spPr bwMode="auto">
          <a:xfrm>
            <a:off x="155575" y="-990600"/>
            <a:ext cx="20669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AutoShape 16" descr="windows 8 microsoft windows操作系统windows 10图标PNG图片素材免费下载_图片编号111860-PNG素材网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AutoShape 22" descr="计算机自由图标的Gentle Edges"/>
          <p:cNvSpPr>
            <a:spLocks noChangeAspect="1" noChangeArrowheads="1"/>
          </p:cNvSpPr>
          <p:nvPr/>
        </p:nvSpPr>
        <p:spPr bwMode="auto">
          <a:xfrm>
            <a:off x="155575" y="-822325"/>
            <a:ext cx="17240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83165" y="1169567"/>
            <a:ext cx="9177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Aplus</a:t>
            </a:r>
            <a:r>
              <a:rPr lang="zh-CN" altLang="en-US" sz="1600" dirty="0" smtClean="0"/>
              <a:t>元数据质量展示，提前发现安全问题。</a:t>
            </a:r>
            <a:endParaRPr lang="en-US" altLang="zh-CN" sz="16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13" y="1601363"/>
            <a:ext cx="10921757" cy="41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41E7B80-B323-5C41-A0DC-94CCE71E7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166" y="294760"/>
            <a:ext cx="4793065" cy="418162"/>
          </a:xfrm>
        </p:spPr>
        <p:txBody>
          <a:bodyPr/>
          <a:lstStyle/>
          <a:p>
            <a:r>
              <a:rPr kumimoji="1" lang="zh-CN" altLang="en-US" dirty="0"/>
              <a:t>上传包发布</a:t>
            </a:r>
            <a:r>
              <a:rPr kumimoji="1" lang="en-US" altLang="zh-CN" dirty="0"/>
              <a:t>vs</a:t>
            </a:r>
            <a:r>
              <a:rPr kumimoji="1" lang="zh-CN" altLang="en-US" dirty="0"/>
              <a:t>流水线构建发布</a:t>
            </a:r>
            <a:endParaRPr kumimoji="1" lang="en-US" altLang="zh-CN" dirty="0"/>
          </a:p>
        </p:txBody>
      </p:sp>
      <p:sp>
        <p:nvSpPr>
          <p:cNvPr id="2" name="AutoShape 8" descr="tux racer linux内核邮件列表计算机图标-linuxPNG图片素材免费下载_图片编号832501-PNG素材网"/>
          <p:cNvSpPr>
            <a:spLocks noChangeAspect="1" noChangeArrowheads="1"/>
          </p:cNvSpPr>
          <p:nvPr/>
        </p:nvSpPr>
        <p:spPr bwMode="auto">
          <a:xfrm>
            <a:off x="155575" y="-784225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10" descr="蛴螬, 定制, linux 自由图标的Super Flat Remix V1.08 Apps"/>
          <p:cNvSpPr>
            <a:spLocks noChangeAspect="1" noChangeArrowheads="1"/>
          </p:cNvSpPr>
          <p:nvPr/>
        </p:nvSpPr>
        <p:spPr bwMode="auto">
          <a:xfrm>
            <a:off x="155575" y="-990600"/>
            <a:ext cx="20669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AutoShape 16" descr="windows 8 microsoft windows操作系统windows 10图标PNG图片素材免费下载_图片编号111860-PNG素材网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AutoShape 22" descr="计算机自由图标的Gentle Edges"/>
          <p:cNvSpPr>
            <a:spLocks noChangeAspect="1" noChangeArrowheads="1"/>
          </p:cNvSpPr>
          <p:nvPr/>
        </p:nvSpPr>
        <p:spPr bwMode="auto">
          <a:xfrm>
            <a:off x="155575" y="-822325"/>
            <a:ext cx="17240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25" y="1427675"/>
            <a:ext cx="8253558" cy="38358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74725" y="1089121"/>
            <a:ext cx="9177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通过模板创建发布流水线，实现一键构建发布。</a:t>
            </a:r>
            <a:endParaRPr lang="en-US" altLang="zh-CN" sz="1600" dirty="0" smtClean="0"/>
          </a:p>
        </p:txBody>
      </p:sp>
      <p:sp>
        <p:nvSpPr>
          <p:cNvPr id="10" name="矩形 9"/>
          <p:cNvSpPr/>
          <p:nvPr/>
        </p:nvSpPr>
        <p:spPr>
          <a:xfrm>
            <a:off x="2577582" y="5263480"/>
            <a:ext cx="2302525" cy="122596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至少</a:t>
            </a:r>
            <a:r>
              <a:rPr lang="en-US" altLang="zh-CN" sz="1400" dirty="0" smtClean="0"/>
              <a:t>14</a:t>
            </a:r>
            <a:r>
              <a:rPr lang="zh-CN" altLang="en-US" sz="1400" dirty="0"/>
              <a:t>个</a:t>
            </a:r>
            <a:r>
              <a:rPr lang="zh-CN" altLang="en-US" sz="1400" dirty="0" smtClean="0"/>
              <a:t>人工步骤，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次执行过程等待</a:t>
            </a:r>
            <a:endParaRPr lang="zh-CN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7387869" y="5265392"/>
            <a:ext cx="2302525" cy="1224057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一键触发，无需等待，随后微信通知结果</a:t>
            </a:r>
            <a:endParaRPr lang="zh-CN" altLang="en-US" sz="1400" dirty="0"/>
          </a:p>
        </p:txBody>
      </p:sp>
      <p:sp>
        <p:nvSpPr>
          <p:cNvPr id="7" name="右箭头 6"/>
          <p:cNvSpPr/>
          <p:nvPr/>
        </p:nvSpPr>
        <p:spPr>
          <a:xfrm>
            <a:off x="5109766" y="5812600"/>
            <a:ext cx="2048443" cy="127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778207" y="5078814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发布效率</a:t>
            </a:r>
            <a:r>
              <a:rPr lang="en-US" altLang="zh-CN" b="1" dirty="0">
                <a:solidFill>
                  <a:srgbClr val="FF0000"/>
                </a:solidFill>
              </a:rPr>
              <a:t>300%</a:t>
            </a:r>
            <a:r>
              <a:rPr lang="zh-CN" altLang="en-US" b="1" dirty="0" smtClean="0">
                <a:solidFill>
                  <a:srgbClr val="FF0000"/>
                </a:solidFill>
              </a:rPr>
              <a:t>提升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69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41E7B80-B323-5C41-A0DC-94CCE71E7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166" y="294760"/>
            <a:ext cx="4561711" cy="418162"/>
          </a:xfrm>
        </p:spPr>
        <p:txBody>
          <a:bodyPr/>
          <a:lstStyle/>
          <a:p>
            <a:r>
              <a:rPr kumimoji="1" lang="zh-CN" altLang="en-US" dirty="0"/>
              <a:t>上传包发布</a:t>
            </a:r>
            <a:r>
              <a:rPr kumimoji="1" lang="en-US" altLang="zh-CN" dirty="0"/>
              <a:t>vs</a:t>
            </a:r>
            <a:r>
              <a:rPr kumimoji="1" lang="zh-CN" altLang="en-US" dirty="0"/>
              <a:t>流水线构建发布</a:t>
            </a:r>
            <a:endParaRPr kumimoji="1" lang="en-US" altLang="zh-CN" dirty="0"/>
          </a:p>
        </p:txBody>
      </p:sp>
      <p:sp>
        <p:nvSpPr>
          <p:cNvPr id="2" name="AutoShape 8" descr="tux racer linux内核邮件列表计算机图标-linuxPNG图片素材免费下载_图片编号832501-PNG素材网"/>
          <p:cNvSpPr>
            <a:spLocks noChangeAspect="1" noChangeArrowheads="1"/>
          </p:cNvSpPr>
          <p:nvPr/>
        </p:nvSpPr>
        <p:spPr bwMode="auto">
          <a:xfrm>
            <a:off x="155575" y="-784225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10" descr="蛴螬, 定制, linux 自由图标的Super Flat Remix V1.08 Apps"/>
          <p:cNvSpPr>
            <a:spLocks noChangeAspect="1" noChangeArrowheads="1"/>
          </p:cNvSpPr>
          <p:nvPr/>
        </p:nvSpPr>
        <p:spPr bwMode="auto">
          <a:xfrm>
            <a:off x="155575" y="-990600"/>
            <a:ext cx="20669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AutoShape 16" descr="windows 8 microsoft windows操作系统windows 10图标PNG图片素材免费下载_图片编号111860-PNG素材网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AutoShape 22" descr="计算机自由图标的Gentle Edges"/>
          <p:cNvSpPr>
            <a:spLocks noChangeAspect="1" noChangeArrowheads="1"/>
          </p:cNvSpPr>
          <p:nvPr/>
        </p:nvSpPr>
        <p:spPr bwMode="auto">
          <a:xfrm>
            <a:off x="155575" y="-822325"/>
            <a:ext cx="17240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74725" y="1089121"/>
            <a:ext cx="9177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监听分支，持续集成（建议仅在测试环境）。</a:t>
            </a:r>
            <a:endParaRPr lang="en-US" altLang="zh-CN" sz="16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66" y="1440471"/>
            <a:ext cx="9580245" cy="458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1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41E7B80-B323-5C41-A0DC-94CCE71E7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166" y="294760"/>
            <a:ext cx="3988833" cy="418162"/>
          </a:xfrm>
        </p:spPr>
        <p:txBody>
          <a:bodyPr/>
          <a:lstStyle/>
          <a:p>
            <a:r>
              <a:rPr kumimoji="1" lang="zh-CN" altLang="en-US" dirty="0" smtClean="0"/>
              <a:t>统一构建平台价值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11839" y="17522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标准化构建</a:t>
            </a:r>
            <a:endParaRPr lang="zh-CN" altLang="en-US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8628163" y="1949582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CICD</a:t>
            </a:r>
            <a:endParaRPr lang="zh-CN" altLang="en-US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5471037" y="22554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安全</a:t>
            </a:r>
            <a:endParaRPr lang="zh-CN" altLang="en-US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1734722" y="24236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完全托管</a:t>
            </a:r>
            <a:endParaRPr lang="zh-CN" altLang="en-US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909964" y="3333681"/>
            <a:ext cx="2813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分钟级接入效率；</a:t>
            </a:r>
            <a:endParaRPr lang="en-US" altLang="zh-CN" sz="1400" dirty="0" smtClean="0"/>
          </a:p>
          <a:p>
            <a:r>
              <a:rPr lang="zh-CN" altLang="en-US" sz="1400" dirty="0"/>
              <a:t>不</a:t>
            </a:r>
            <a:r>
              <a:rPr lang="zh-CN" altLang="en-US" sz="1400" dirty="0" smtClean="0"/>
              <a:t>失灵活性；</a:t>
            </a:r>
            <a:endParaRPr lang="en-US" altLang="zh-CN" sz="1400" dirty="0" smtClean="0"/>
          </a:p>
          <a:p>
            <a:r>
              <a:rPr lang="zh-CN" altLang="en-US" sz="1400" dirty="0"/>
              <a:t>构建</a:t>
            </a:r>
            <a:r>
              <a:rPr lang="zh-CN" altLang="en-US" sz="1400" dirty="0" smtClean="0"/>
              <a:t>省心，无需关心构建逻辑外的边界工作。</a:t>
            </a:r>
            <a:endParaRPr lang="en-US" altLang="zh-CN" sz="1400" dirty="0" smtClean="0"/>
          </a:p>
        </p:txBody>
      </p:sp>
      <p:sp>
        <p:nvSpPr>
          <p:cNvPr id="19" name="文本框 18"/>
          <p:cNvSpPr txBox="1"/>
          <p:nvPr/>
        </p:nvSpPr>
        <p:spPr>
          <a:xfrm>
            <a:off x="1842671" y="20920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可扩展</a:t>
            </a:r>
            <a:endParaRPr lang="zh-CN" altLang="en-US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5236956" y="19495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制品质量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671882" y="1266940"/>
            <a:ext cx="3350245" cy="47372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024744" y="1266940"/>
            <a:ext cx="3350245" cy="47372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370542" y="1266939"/>
            <a:ext cx="3350245" cy="47372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7657039" y="3377498"/>
            <a:ext cx="28137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提供流水线能力；</a:t>
            </a:r>
            <a:endParaRPr lang="en-US" altLang="zh-CN" sz="1400" dirty="0" smtClean="0"/>
          </a:p>
          <a:p>
            <a:r>
              <a:rPr lang="zh-CN" altLang="en-US" sz="1400" dirty="0" smtClean="0"/>
              <a:t>集成上下游组件；</a:t>
            </a:r>
            <a:endParaRPr lang="en-US" altLang="zh-CN" sz="1400" dirty="0" smtClean="0"/>
          </a:p>
          <a:p>
            <a:r>
              <a:rPr lang="zh-CN" altLang="en-US" sz="1400" dirty="0" smtClean="0"/>
              <a:t>多种触发自动化方式；</a:t>
            </a:r>
            <a:endParaRPr lang="en-US" altLang="zh-CN" sz="1400" dirty="0" smtClean="0"/>
          </a:p>
          <a:p>
            <a:r>
              <a:rPr lang="zh-CN" altLang="en-US" sz="1400" dirty="0" smtClean="0"/>
              <a:t>轻松打造</a:t>
            </a:r>
            <a:r>
              <a:rPr lang="en-US" altLang="zh-CN" sz="1400" dirty="0" smtClean="0"/>
              <a:t>CICD</a:t>
            </a:r>
            <a:r>
              <a:rPr lang="zh-CN" altLang="en-US" sz="1400" dirty="0" smtClean="0"/>
              <a:t>流程，脱离重复工作。</a:t>
            </a:r>
            <a:endParaRPr lang="en-US" altLang="zh-CN" sz="1400" dirty="0" smtClean="0"/>
          </a:p>
          <a:p>
            <a:endParaRPr lang="en-US" altLang="zh-CN" sz="1400" dirty="0" smtClean="0"/>
          </a:p>
        </p:txBody>
      </p:sp>
      <p:sp>
        <p:nvSpPr>
          <p:cNvPr id="28" name="文本框 27"/>
          <p:cNvSpPr txBox="1"/>
          <p:nvPr/>
        </p:nvSpPr>
        <p:spPr>
          <a:xfrm>
            <a:off x="4477180" y="3367695"/>
            <a:ext cx="2813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自动安全扫描；</a:t>
            </a:r>
            <a:endParaRPr lang="en-US" altLang="zh-CN" sz="1400" dirty="0" smtClean="0"/>
          </a:p>
          <a:p>
            <a:r>
              <a:rPr lang="zh-CN" altLang="en-US" sz="1400" dirty="0" smtClean="0"/>
              <a:t>制品数据一览无余；</a:t>
            </a:r>
            <a:endParaRPr lang="en-US" altLang="zh-CN" sz="1400" dirty="0" smtClean="0"/>
          </a:p>
          <a:p>
            <a:r>
              <a:rPr lang="zh-CN" altLang="en-US" sz="1400" dirty="0" smtClean="0"/>
              <a:t>安心发布。</a:t>
            </a:r>
            <a:endParaRPr lang="en-US" altLang="zh-CN" sz="1400" dirty="0" smtClean="0"/>
          </a:p>
          <a:p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26263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41E7B80-B323-5C41-A0DC-94CCE71E7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166" y="294760"/>
            <a:ext cx="3988833" cy="418162"/>
          </a:xfrm>
        </p:spPr>
        <p:txBody>
          <a:bodyPr/>
          <a:lstStyle/>
          <a:p>
            <a:r>
              <a:rPr kumimoji="1" lang="zh-CN" altLang="en-US" dirty="0" smtClean="0"/>
              <a:t>接入方式</a:t>
            </a:r>
            <a:endParaRPr kumimoji="1" lang="en-US" altLang="zh-CN" dirty="0" smtClean="0"/>
          </a:p>
        </p:txBody>
      </p:sp>
      <p:sp>
        <p:nvSpPr>
          <p:cNvPr id="2" name="AutoShape 8" descr="tux racer linux内核邮件列表计算机图标-linuxPNG图片素材免费下载_图片编号832501-PNG素材网"/>
          <p:cNvSpPr>
            <a:spLocks noChangeAspect="1" noChangeArrowheads="1"/>
          </p:cNvSpPr>
          <p:nvPr/>
        </p:nvSpPr>
        <p:spPr bwMode="auto">
          <a:xfrm>
            <a:off x="155575" y="-784225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10" descr="蛴螬, 定制, linux 自由图标的Super Flat Remix V1.08 Apps"/>
          <p:cNvSpPr>
            <a:spLocks noChangeAspect="1" noChangeArrowheads="1"/>
          </p:cNvSpPr>
          <p:nvPr/>
        </p:nvSpPr>
        <p:spPr bwMode="auto">
          <a:xfrm>
            <a:off x="155575" y="-990600"/>
            <a:ext cx="20669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AutoShape 16" descr="windows 8 microsoft windows操作系统windows 10图标PNG图片素材免费下载_图片编号111860-PNG素材网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AutoShape 22" descr="计算机自由图标的Gentle Edges"/>
          <p:cNvSpPr>
            <a:spLocks noChangeAspect="1" noChangeArrowheads="1"/>
          </p:cNvSpPr>
          <p:nvPr/>
        </p:nvSpPr>
        <p:spPr bwMode="auto">
          <a:xfrm>
            <a:off x="155575" y="-822325"/>
            <a:ext cx="17240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6352582" y="2368168"/>
            <a:ext cx="2456284" cy="245628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统一构建</a:t>
            </a:r>
            <a:endParaRPr lang="zh-CN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53020" y="1830007"/>
            <a:ext cx="1641513" cy="583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容器</a:t>
            </a:r>
            <a:r>
              <a:rPr lang="zh-CN" altLang="en-US" dirty="0" smtClean="0"/>
              <a:t>云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6923623" y="1246113"/>
            <a:ext cx="1641513" cy="583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taf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9378548" y="2014178"/>
            <a:ext cx="1641513" cy="583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升龙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994972" y="3296422"/>
            <a:ext cx="1641513" cy="583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Aplus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9793516" y="3426541"/>
            <a:ext cx="1641513" cy="583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Bee</a:t>
            </a:r>
            <a:r>
              <a:rPr lang="zh-CN" altLang="en-US" dirty="0" smtClean="0"/>
              <a:t>前端工程平台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4599064" y="4841494"/>
            <a:ext cx="1641513" cy="583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RDM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5994533" y="2413901"/>
            <a:ext cx="567370" cy="483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41" idx="2"/>
            <a:endCxn id="36" idx="0"/>
          </p:cNvCxnSpPr>
          <p:nvPr/>
        </p:nvCxnSpPr>
        <p:spPr>
          <a:xfrm flipH="1">
            <a:off x="7580724" y="1830007"/>
            <a:ext cx="163656" cy="538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42" idx="1"/>
          </p:cNvCxnSpPr>
          <p:nvPr/>
        </p:nvCxnSpPr>
        <p:spPr>
          <a:xfrm flipH="1">
            <a:off x="8565136" y="2306125"/>
            <a:ext cx="813412" cy="480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402337" y="2480349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容器应用构建、静态资源管理</a:t>
            </a:r>
            <a:endParaRPr lang="zh-CN" altLang="en-US" sz="1400" dirty="0"/>
          </a:p>
        </p:txBody>
      </p:sp>
      <p:sp>
        <p:nvSpPr>
          <p:cNvPr id="51" name="文本框 50"/>
          <p:cNvSpPr txBox="1"/>
          <p:nvPr/>
        </p:nvSpPr>
        <p:spPr>
          <a:xfrm>
            <a:off x="7029932" y="1911878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taf</a:t>
            </a:r>
            <a:r>
              <a:rPr lang="zh-CN" altLang="en-US" sz="1400" dirty="0" smtClean="0"/>
              <a:t>应用构建</a:t>
            </a:r>
            <a:endParaRPr lang="zh-CN" altLang="en-US" sz="1400" dirty="0"/>
          </a:p>
        </p:txBody>
      </p:sp>
      <p:sp>
        <p:nvSpPr>
          <p:cNvPr id="52" name="文本框 51"/>
          <p:cNvSpPr txBox="1"/>
          <p:nvPr/>
        </p:nvSpPr>
        <p:spPr>
          <a:xfrm>
            <a:off x="8616123" y="2604061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物理机应用构建</a:t>
            </a:r>
            <a:endParaRPr lang="zh-CN" altLang="en-US" sz="1400" dirty="0"/>
          </a:p>
        </p:txBody>
      </p:sp>
      <p:cxnSp>
        <p:nvCxnSpPr>
          <p:cNvPr id="16" name="直接箭头连接符 15"/>
          <p:cNvCxnSpPr>
            <a:stCxn id="48" idx="1"/>
          </p:cNvCxnSpPr>
          <p:nvPr/>
        </p:nvCxnSpPr>
        <p:spPr>
          <a:xfrm flipH="1">
            <a:off x="8808866" y="3718488"/>
            <a:ext cx="984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8849785" y="380980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前端构建</a:t>
            </a:r>
            <a:endParaRPr lang="zh-CN" altLang="en-US" sz="1400" dirty="0"/>
          </a:p>
        </p:txBody>
      </p:sp>
      <p:cxnSp>
        <p:nvCxnSpPr>
          <p:cNvPr id="18" name="直接箭头连接符 17"/>
          <p:cNvCxnSpPr>
            <a:endCxn id="36" idx="3"/>
          </p:cNvCxnSpPr>
          <p:nvPr/>
        </p:nvCxnSpPr>
        <p:spPr>
          <a:xfrm flipV="1">
            <a:off x="6240577" y="4464738"/>
            <a:ext cx="471719" cy="359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5801790" y="453830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客户端构建</a:t>
            </a:r>
            <a:endParaRPr lang="zh-CN" altLang="en-US" sz="1400" dirty="0"/>
          </a:p>
        </p:txBody>
      </p:sp>
      <p:sp>
        <p:nvSpPr>
          <p:cNvPr id="60" name="矩形 59"/>
          <p:cNvSpPr/>
          <p:nvPr/>
        </p:nvSpPr>
        <p:spPr>
          <a:xfrm>
            <a:off x="8971842" y="4846077"/>
            <a:ext cx="1641513" cy="583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</a:t>
            </a:r>
            <a:endParaRPr lang="zh-CN" altLang="en-US" dirty="0"/>
          </a:p>
        </p:txBody>
      </p:sp>
      <p:cxnSp>
        <p:nvCxnSpPr>
          <p:cNvPr id="21" name="直接箭头连接符 20"/>
          <p:cNvCxnSpPr>
            <a:stCxn id="60" idx="1"/>
            <a:endCxn id="36" idx="5"/>
          </p:cNvCxnSpPr>
          <p:nvPr/>
        </p:nvCxnSpPr>
        <p:spPr>
          <a:xfrm flipH="1" flipV="1">
            <a:off x="8449152" y="4464738"/>
            <a:ext cx="522690" cy="67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8438949" y="449070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其他</a:t>
            </a:r>
          </a:p>
        </p:txBody>
      </p:sp>
      <p:cxnSp>
        <p:nvCxnSpPr>
          <p:cNvPr id="23" name="直接箭头连接符 22"/>
          <p:cNvCxnSpPr>
            <a:stCxn id="46" idx="3"/>
            <a:endCxn id="36" idx="2"/>
          </p:cNvCxnSpPr>
          <p:nvPr/>
        </p:nvCxnSpPr>
        <p:spPr>
          <a:xfrm>
            <a:off x="5636485" y="3588369"/>
            <a:ext cx="716097" cy="7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583166" y="1169566"/>
            <a:ext cx="36068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我们已经覆盖了虎牙几乎所有发布</a:t>
            </a:r>
            <a:r>
              <a:rPr kumimoji="1" lang="zh-CN" altLang="en-US" sz="1600" dirty="0" smtClean="0"/>
              <a:t>平台</a:t>
            </a:r>
            <a:r>
              <a:rPr lang="zh-CN" altLang="en-US" sz="1600" dirty="0" smtClean="0"/>
              <a:t>，平台用户直接在平台上发起构建即可接入。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也可以直接从</a:t>
            </a:r>
            <a:r>
              <a:rPr lang="en-US" altLang="zh-CN" sz="1600" dirty="0"/>
              <a:t>Aplus</a:t>
            </a:r>
            <a:r>
              <a:rPr lang="zh-CN" altLang="en-US" sz="1600" dirty="0"/>
              <a:t> （构建、流水线）</a:t>
            </a:r>
            <a:r>
              <a:rPr lang="zh-CN" altLang="en-US" sz="1600" dirty="0" smtClean="0"/>
              <a:t>接入</a:t>
            </a:r>
            <a:r>
              <a:rPr lang="zh-CN" altLang="en-US" sz="1600" dirty="0"/>
              <a:t>。</a:t>
            </a:r>
            <a:endParaRPr lang="en-US" altLang="zh-CN" sz="1600" dirty="0" smtClean="0"/>
          </a:p>
          <a:p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90564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41E7B80-B323-5C41-A0DC-94CCE71E7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166" y="294760"/>
            <a:ext cx="3988833" cy="418162"/>
          </a:xfrm>
        </p:spPr>
        <p:txBody>
          <a:bodyPr/>
          <a:lstStyle/>
          <a:p>
            <a:r>
              <a:rPr kumimoji="1" lang="zh-CN" altLang="en-US" dirty="0" smtClean="0"/>
              <a:t>接入方式</a:t>
            </a:r>
            <a:endParaRPr kumimoji="1" lang="en-US" altLang="zh-CN" dirty="0" smtClean="0"/>
          </a:p>
        </p:txBody>
      </p:sp>
      <p:sp>
        <p:nvSpPr>
          <p:cNvPr id="2" name="AutoShape 8" descr="tux racer linux内核邮件列表计算机图标-linuxPNG图片素材免费下载_图片编号832501-PNG素材网"/>
          <p:cNvSpPr>
            <a:spLocks noChangeAspect="1" noChangeArrowheads="1"/>
          </p:cNvSpPr>
          <p:nvPr/>
        </p:nvSpPr>
        <p:spPr bwMode="auto">
          <a:xfrm>
            <a:off x="155575" y="-784225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10" descr="蛴螬, 定制, linux 自由图标的Super Flat Remix V1.08 Apps"/>
          <p:cNvSpPr>
            <a:spLocks noChangeAspect="1" noChangeArrowheads="1"/>
          </p:cNvSpPr>
          <p:nvPr/>
        </p:nvSpPr>
        <p:spPr bwMode="auto">
          <a:xfrm>
            <a:off x="155575" y="-990600"/>
            <a:ext cx="20669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AutoShape 16" descr="windows 8 microsoft windows操作系统windows 10图标PNG图片素材免费下载_图片编号111860-PNG素材网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AutoShape 22" descr="计算机自由图标的Gentle Edges"/>
          <p:cNvSpPr>
            <a:spLocks noChangeAspect="1" noChangeArrowheads="1"/>
          </p:cNvSpPr>
          <p:nvPr/>
        </p:nvSpPr>
        <p:spPr bwMode="auto">
          <a:xfrm>
            <a:off x="155575" y="-822325"/>
            <a:ext cx="17240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98090" y="1178034"/>
            <a:ext cx="306410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Aplus</a:t>
            </a:r>
            <a:r>
              <a:rPr lang="zh-CN" altLang="en-US" dirty="0" smtClean="0"/>
              <a:t>统一构建平台主页</a:t>
            </a:r>
            <a:endParaRPr lang="en-US" altLang="zh-CN" dirty="0" smtClean="0"/>
          </a:p>
          <a:p>
            <a:r>
              <a:rPr lang="zh-CN" altLang="en-US" dirty="0" smtClean="0">
                <a:hlinkClick r:id="rId3"/>
              </a:rPr>
              <a:t>https</a:t>
            </a:r>
            <a:r>
              <a:rPr lang="zh-CN" altLang="en-US" dirty="0">
                <a:hlinkClick r:id="rId3"/>
              </a:rPr>
              <a:t>://aplus.huya.</a:t>
            </a:r>
            <a:r>
              <a:rPr lang="zh-CN" altLang="en-US" dirty="0" smtClean="0">
                <a:hlinkClick r:id="rId3"/>
              </a:rPr>
              <a:t>info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Aplus</a:t>
            </a:r>
            <a:r>
              <a:rPr lang="zh-CN" altLang="en-US" dirty="0" smtClean="0"/>
              <a:t>统一构建平台文档</a:t>
            </a:r>
            <a:endParaRPr lang="en-US" altLang="zh-CN" dirty="0" smtClean="0"/>
          </a:p>
          <a:p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hs.huya.info/aplus/doc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90" y="3784485"/>
            <a:ext cx="10455008" cy="1398021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 rot="1905260">
            <a:off x="9650773" y="3804709"/>
            <a:ext cx="848299" cy="1146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084295" y="3225610"/>
            <a:ext cx="3772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点击跳转</a:t>
            </a:r>
            <a:r>
              <a:rPr lang="en-US" altLang="zh-CN" sz="1400" dirty="0" smtClean="0"/>
              <a:t>《Aplus</a:t>
            </a:r>
            <a:r>
              <a:rPr lang="zh-CN" altLang="en-US" sz="1400" dirty="0"/>
              <a:t>统一构建平台</a:t>
            </a:r>
            <a:r>
              <a:rPr lang="zh-CN" altLang="en-US" sz="1400" dirty="0" smtClean="0"/>
              <a:t>文档</a:t>
            </a:r>
            <a:r>
              <a:rPr lang="en-US" altLang="zh-CN" sz="1400" dirty="0" smtClean="0"/>
              <a:t>》</a:t>
            </a:r>
            <a:r>
              <a:rPr lang="zh-CN" altLang="en-US" sz="1400" dirty="0" smtClean="0"/>
              <a:t>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6067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583166" y="2433526"/>
            <a:ext cx="5264741" cy="386983"/>
          </a:xfrm>
        </p:spPr>
        <p:txBody>
          <a:bodyPr/>
          <a:lstStyle/>
          <a:p>
            <a:r>
              <a:rPr kumimoji="1" lang="zh-CN" altLang="en-US" dirty="0"/>
              <a:t>平台介绍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为什么需要统一构建平台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38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583166" y="2433526"/>
            <a:ext cx="5264741" cy="386983"/>
          </a:xfrm>
        </p:spPr>
        <p:txBody>
          <a:bodyPr/>
          <a:lstStyle/>
          <a:p>
            <a:r>
              <a:rPr kumimoji="1" lang="zh-CN" altLang="en-US" dirty="0" smtClean="0"/>
              <a:t>未来展望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 smtClean="0"/>
              <a:t>更安全、更高效的统一构建平台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51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41E7B80-B323-5C41-A0DC-94CCE71E7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166" y="294760"/>
            <a:ext cx="3988833" cy="418162"/>
          </a:xfrm>
        </p:spPr>
        <p:txBody>
          <a:bodyPr/>
          <a:lstStyle/>
          <a:p>
            <a:r>
              <a:rPr kumimoji="1" lang="zh-CN" altLang="en-US" dirty="0" smtClean="0"/>
              <a:t>更多质量检测接入</a:t>
            </a:r>
            <a:endParaRPr kumimoji="1" lang="en-US" altLang="zh-CN" dirty="0" smtClean="0"/>
          </a:p>
        </p:txBody>
      </p:sp>
      <p:sp>
        <p:nvSpPr>
          <p:cNvPr id="2" name="AutoShape 8" descr="tux racer linux内核邮件列表计算机图标-linuxPNG图片素材免费下载_图片编号832501-PNG素材网"/>
          <p:cNvSpPr>
            <a:spLocks noChangeAspect="1" noChangeArrowheads="1"/>
          </p:cNvSpPr>
          <p:nvPr/>
        </p:nvSpPr>
        <p:spPr bwMode="auto">
          <a:xfrm>
            <a:off x="155575" y="-784225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10" descr="蛴螬, 定制, linux 自由图标的Super Flat Remix V1.08 Apps"/>
          <p:cNvSpPr>
            <a:spLocks noChangeAspect="1" noChangeArrowheads="1"/>
          </p:cNvSpPr>
          <p:nvPr/>
        </p:nvSpPr>
        <p:spPr bwMode="auto">
          <a:xfrm>
            <a:off x="155575" y="-990600"/>
            <a:ext cx="20669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AutoShape 16" descr="windows 8 microsoft windows操作系统windows 10图标PNG图片素材免费下载_图片编号111860-PNG素材网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AutoShape 22" descr="计算机自由图标的Gentle Edges"/>
          <p:cNvSpPr>
            <a:spLocks noChangeAspect="1" noChangeArrowheads="1"/>
          </p:cNvSpPr>
          <p:nvPr/>
        </p:nvSpPr>
        <p:spPr bwMode="auto">
          <a:xfrm>
            <a:off x="155575" y="-822325"/>
            <a:ext cx="17240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669536" y="2577489"/>
            <a:ext cx="2456284" cy="245628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质量门禁</a:t>
            </a:r>
            <a:endParaRPr lang="zh-CN" altLang="en-US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44" y="2747679"/>
            <a:ext cx="1409558" cy="507441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4571999" y="1771080"/>
            <a:ext cx="1641513" cy="583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92D050"/>
                </a:solidFill>
              </a:rPr>
              <a:t>安全依赖扫描</a:t>
            </a:r>
            <a:endParaRPr lang="zh-CN" altLang="en-US" dirty="0">
              <a:solidFill>
                <a:srgbClr val="92D050"/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5772839" y="2467778"/>
            <a:ext cx="242371" cy="396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4920531" y="3391468"/>
            <a:ext cx="642987" cy="256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7115060" y="1584654"/>
            <a:ext cx="1641513" cy="583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覆盖率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756573" y="2467778"/>
            <a:ext cx="1641513" cy="583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Monkey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908973" y="3497612"/>
            <a:ext cx="1641513" cy="583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UAT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362203" y="4663563"/>
            <a:ext cx="1641513" cy="583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单元测试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140765" y="5595388"/>
            <a:ext cx="1641513" cy="583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39536" y="1432526"/>
            <a:ext cx="3211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接入更多质量检测数据，完善制品质量维度，做更完善的质量门禁。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140217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41E7B80-B323-5C41-A0DC-94CCE71E7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166" y="294760"/>
            <a:ext cx="3988833" cy="418162"/>
          </a:xfrm>
        </p:spPr>
        <p:txBody>
          <a:bodyPr/>
          <a:lstStyle/>
          <a:p>
            <a:r>
              <a:rPr kumimoji="1" lang="zh-CN" altLang="en-US" dirty="0" smtClean="0"/>
              <a:t>增量构建</a:t>
            </a:r>
            <a:endParaRPr kumimoji="1" lang="en-US" altLang="zh-CN" dirty="0" smtClean="0"/>
          </a:p>
        </p:txBody>
      </p:sp>
      <p:sp>
        <p:nvSpPr>
          <p:cNvPr id="2" name="AutoShape 8" descr="tux racer linux内核邮件列表计算机图标-linuxPNG图片素材免费下载_图片编号832501-PNG素材网"/>
          <p:cNvSpPr>
            <a:spLocks noChangeAspect="1" noChangeArrowheads="1"/>
          </p:cNvSpPr>
          <p:nvPr/>
        </p:nvSpPr>
        <p:spPr bwMode="auto">
          <a:xfrm>
            <a:off x="155575" y="-784225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10" descr="蛴螬, 定制, linux 自由图标的Super Flat Remix V1.08 Apps"/>
          <p:cNvSpPr>
            <a:spLocks noChangeAspect="1" noChangeArrowheads="1"/>
          </p:cNvSpPr>
          <p:nvPr/>
        </p:nvSpPr>
        <p:spPr bwMode="auto">
          <a:xfrm>
            <a:off x="155575" y="-990600"/>
            <a:ext cx="20669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AutoShape 16" descr="windows 8 microsoft windows操作系统windows 10图标PNG图片素材免费下载_图片编号111860-PNG素材网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AutoShape 22" descr="计算机自由图标的Gentle Edges"/>
          <p:cNvSpPr>
            <a:spLocks noChangeAspect="1" noChangeArrowheads="1"/>
          </p:cNvSpPr>
          <p:nvPr/>
        </p:nvSpPr>
        <p:spPr bwMode="auto">
          <a:xfrm>
            <a:off x="155575" y="-822325"/>
            <a:ext cx="17240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Picture 26" descr="构建图标免费下载_构建矢量图标-88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324" y="3217949"/>
            <a:ext cx="678191" cy="67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6" descr="构建图标免费下载_构建矢量图标-88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324" y="4989829"/>
            <a:ext cx="678191" cy="67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940913" y="395959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构建任务</a:t>
            </a:r>
            <a:endParaRPr lang="zh-CN" altLang="en-US" sz="16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944717" y="5753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上次构建</a:t>
            </a:r>
            <a:endParaRPr lang="zh-CN" altLang="en-US" sz="1600" dirty="0"/>
          </a:p>
        </p:txBody>
      </p:sp>
      <p:sp>
        <p:nvSpPr>
          <p:cNvPr id="8" name="矩形 7"/>
          <p:cNvSpPr/>
          <p:nvPr/>
        </p:nvSpPr>
        <p:spPr>
          <a:xfrm>
            <a:off x="3998523" y="5098091"/>
            <a:ext cx="11374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091531" y="3733314"/>
            <a:ext cx="592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825008" y="3357688"/>
            <a:ext cx="1388125" cy="77118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分析增量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文件</a:t>
            </a:r>
            <a:endParaRPr lang="zh-CN" altLang="en-US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2950120" y="5328923"/>
            <a:ext cx="874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8" idx="0"/>
          </p:cNvCxnSpPr>
          <p:nvPr/>
        </p:nvCxnSpPr>
        <p:spPr>
          <a:xfrm flipH="1" flipV="1">
            <a:off x="4567268" y="4217004"/>
            <a:ext cx="1" cy="88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5294876" y="5350957"/>
            <a:ext cx="2956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8469455" y="5156693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构建产物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5354545" y="3743278"/>
            <a:ext cx="505304" cy="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6001261" y="3367651"/>
            <a:ext cx="1388125" cy="77118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增量部分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构建</a:t>
            </a:r>
            <a:endParaRPr lang="en-US" altLang="zh-CN" dirty="0" smtClean="0"/>
          </a:p>
        </p:txBody>
      </p:sp>
      <p:sp>
        <p:nvSpPr>
          <p:cNvPr id="25" name="椭圆 24"/>
          <p:cNvSpPr/>
          <p:nvPr/>
        </p:nvSpPr>
        <p:spPr>
          <a:xfrm>
            <a:off x="5482866" y="1528017"/>
            <a:ext cx="1180882" cy="5909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Android</a:t>
            </a:r>
          </a:p>
          <a:p>
            <a:pPr algn="ctr"/>
            <a:r>
              <a:rPr lang="zh-CN" altLang="en-US" sz="1400" dirty="0" smtClean="0"/>
              <a:t>方案</a:t>
            </a:r>
            <a:endParaRPr lang="zh-CN" altLang="en-US" sz="1400" dirty="0"/>
          </a:p>
        </p:txBody>
      </p:sp>
      <p:sp>
        <p:nvSpPr>
          <p:cNvPr id="30" name="椭圆 29"/>
          <p:cNvSpPr/>
          <p:nvPr/>
        </p:nvSpPr>
        <p:spPr>
          <a:xfrm>
            <a:off x="7201806" y="1528017"/>
            <a:ext cx="1180882" cy="5909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 smtClean="0"/>
              <a:t>Ios</a:t>
            </a:r>
            <a:endParaRPr lang="en-US" altLang="zh-CN" sz="1400" dirty="0" smtClean="0"/>
          </a:p>
          <a:p>
            <a:pPr algn="ctr"/>
            <a:r>
              <a:rPr lang="zh-CN" altLang="en-US" sz="1400" dirty="0" smtClean="0"/>
              <a:t>方案</a:t>
            </a:r>
            <a:endParaRPr lang="zh-CN" altLang="en-US" sz="1400" dirty="0"/>
          </a:p>
        </p:txBody>
      </p:sp>
      <p:sp>
        <p:nvSpPr>
          <p:cNvPr id="31" name="椭圆 30"/>
          <p:cNvSpPr/>
          <p:nvPr/>
        </p:nvSpPr>
        <p:spPr>
          <a:xfrm>
            <a:off x="8833448" y="1528017"/>
            <a:ext cx="1180882" cy="5909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C++</a:t>
            </a:r>
            <a:r>
              <a:rPr lang="zh-CN" altLang="en-US" sz="1400" dirty="0" smtClean="0"/>
              <a:t>方案</a:t>
            </a:r>
            <a:endParaRPr lang="zh-CN" altLang="en-US" sz="1400" dirty="0"/>
          </a:p>
        </p:txBody>
      </p:sp>
      <p:cxnSp>
        <p:nvCxnSpPr>
          <p:cNvPr id="35" name="直接箭头连接符 34"/>
          <p:cNvCxnSpPr/>
          <p:nvPr/>
        </p:nvCxnSpPr>
        <p:spPr>
          <a:xfrm flipV="1">
            <a:off x="7640186" y="3723350"/>
            <a:ext cx="505304" cy="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8483279" y="3367651"/>
            <a:ext cx="1388125" cy="77118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热更新</a:t>
            </a:r>
            <a:endParaRPr lang="en-US" altLang="zh-CN" dirty="0" smtClean="0"/>
          </a:p>
        </p:txBody>
      </p:sp>
      <p:cxnSp>
        <p:nvCxnSpPr>
          <p:cNvPr id="38" name="直接箭头连接符 37"/>
          <p:cNvCxnSpPr/>
          <p:nvPr/>
        </p:nvCxnSpPr>
        <p:spPr>
          <a:xfrm flipH="1" flipV="1">
            <a:off x="9195617" y="4217003"/>
            <a:ext cx="1" cy="88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6202494" y="2247441"/>
            <a:ext cx="461254" cy="9705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flipH="1">
            <a:off x="6773253" y="2247441"/>
            <a:ext cx="1026509" cy="9705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7006725" y="2183120"/>
            <a:ext cx="1989809" cy="10348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6409215" y="2183120"/>
            <a:ext cx="2327158" cy="981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7792247" y="2194007"/>
            <a:ext cx="1204287" cy="970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H="1">
            <a:off x="9230006" y="2194007"/>
            <a:ext cx="66901" cy="95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V="1">
            <a:off x="10014330" y="3743278"/>
            <a:ext cx="505304" cy="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10662560" y="3492517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制品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71739" y="1222382"/>
            <a:ext cx="3211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通过增量构建，快速出制品。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24595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5DD3AA7-42EE-9F41-9EF2-7BB043DF5D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</a:t>
            </a:r>
          </a:p>
          <a:p>
            <a:r>
              <a:rPr lang="en-US" altLang="zh-CN" dirty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6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41E7B80-B323-5C41-A0DC-94CCE71E7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166" y="294760"/>
            <a:ext cx="3988833" cy="418162"/>
          </a:xfrm>
        </p:spPr>
        <p:txBody>
          <a:bodyPr/>
          <a:lstStyle/>
          <a:p>
            <a:r>
              <a:rPr kumimoji="1" lang="zh-CN" altLang="en-US" dirty="0" smtClean="0"/>
              <a:t>背景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B3180F14-13E6-2A4B-82AC-3A2151DECBF1}"/>
              </a:ext>
            </a:extLst>
          </p:cNvPr>
          <p:cNvSpPr/>
          <p:nvPr/>
        </p:nvSpPr>
        <p:spPr>
          <a:xfrm>
            <a:off x="653094" y="1103913"/>
            <a:ext cx="6342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/>
              <a:t>回到</a:t>
            </a:r>
            <a:r>
              <a:rPr kumimoji="1" lang="en-US" altLang="zh-CN" dirty="0" smtClean="0"/>
              <a:t>Aplus</a:t>
            </a:r>
            <a:r>
              <a:rPr kumimoji="1" lang="zh-CN" altLang="en-US" dirty="0" smtClean="0"/>
              <a:t>诞生前的</a:t>
            </a:r>
            <a:r>
              <a:rPr kumimoji="1" lang="en-US" altLang="zh-CN" dirty="0" smtClean="0"/>
              <a:t>2019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…</a:t>
            </a:r>
            <a:r>
              <a:rPr kumimoji="1" lang="zh-CN" altLang="en-US" dirty="0" smtClean="0"/>
              <a:t>虎牙的构建处于混乱之治</a:t>
            </a:r>
            <a:endParaRPr kumimoji="1" lang="en-US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653094" y="1864236"/>
            <a:ext cx="1219773" cy="42965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开发团队</a:t>
            </a:r>
            <a:r>
              <a:rPr lang="en-US" altLang="zh-CN" sz="1400" dirty="0" smtClean="0"/>
              <a:t>A</a:t>
            </a:r>
            <a:endParaRPr lang="zh-CN" altLang="en-US" sz="1400" dirty="0"/>
          </a:p>
        </p:txBody>
      </p:sp>
      <p:sp>
        <p:nvSpPr>
          <p:cNvPr id="20" name="圆角矩形 19"/>
          <p:cNvSpPr/>
          <p:nvPr/>
        </p:nvSpPr>
        <p:spPr>
          <a:xfrm>
            <a:off x="653093" y="2413243"/>
            <a:ext cx="1219773" cy="42965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开发团队</a:t>
            </a:r>
            <a:r>
              <a:rPr lang="en-US" altLang="zh-CN" sz="1400" dirty="0"/>
              <a:t>B</a:t>
            </a:r>
            <a:endParaRPr lang="zh-CN" altLang="en-US" sz="1400" dirty="0"/>
          </a:p>
        </p:txBody>
      </p:sp>
      <p:sp>
        <p:nvSpPr>
          <p:cNvPr id="21" name="圆角矩形 20"/>
          <p:cNvSpPr/>
          <p:nvPr/>
        </p:nvSpPr>
        <p:spPr>
          <a:xfrm>
            <a:off x="653094" y="2962250"/>
            <a:ext cx="1219773" cy="42965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开发团队</a:t>
            </a:r>
            <a:r>
              <a:rPr lang="en-US" altLang="zh-CN" sz="1400" dirty="0" smtClean="0"/>
              <a:t>C</a:t>
            </a:r>
            <a:endParaRPr lang="zh-CN" altLang="en-US" sz="1400" dirty="0"/>
          </a:p>
        </p:txBody>
      </p:sp>
      <p:sp>
        <p:nvSpPr>
          <p:cNvPr id="22" name="圆角矩形 21"/>
          <p:cNvSpPr/>
          <p:nvPr/>
        </p:nvSpPr>
        <p:spPr>
          <a:xfrm>
            <a:off x="653094" y="3511257"/>
            <a:ext cx="1219773" cy="42965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开发团队</a:t>
            </a:r>
            <a:r>
              <a:rPr lang="en-US" altLang="zh-CN" sz="1400" dirty="0"/>
              <a:t>D</a:t>
            </a:r>
            <a:endParaRPr lang="zh-CN" altLang="en-US" sz="1400" dirty="0"/>
          </a:p>
        </p:txBody>
      </p:sp>
      <p:sp>
        <p:nvSpPr>
          <p:cNvPr id="26" name="圆角矩形 25"/>
          <p:cNvSpPr/>
          <p:nvPr/>
        </p:nvSpPr>
        <p:spPr>
          <a:xfrm>
            <a:off x="653094" y="4055304"/>
            <a:ext cx="1219773" cy="42965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开发团队</a:t>
            </a:r>
            <a:r>
              <a:rPr lang="en-US" altLang="zh-CN" sz="1400" dirty="0" smtClean="0"/>
              <a:t>E</a:t>
            </a:r>
            <a:endParaRPr lang="zh-CN" altLang="en-US" sz="1400" dirty="0"/>
          </a:p>
        </p:txBody>
      </p:sp>
      <p:sp>
        <p:nvSpPr>
          <p:cNvPr id="5" name="圆角矩形 4"/>
          <p:cNvSpPr/>
          <p:nvPr/>
        </p:nvSpPr>
        <p:spPr>
          <a:xfrm>
            <a:off x="2313541" y="2143973"/>
            <a:ext cx="1476260" cy="29984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 smtClean="0"/>
              <a:t>GitLab</a:t>
            </a:r>
            <a:r>
              <a:rPr lang="en-US" altLang="zh-CN" sz="1400" dirty="0" smtClean="0"/>
              <a:t> A</a:t>
            </a:r>
            <a:endParaRPr lang="zh-CN" altLang="en-US" sz="1400" dirty="0"/>
          </a:p>
        </p:txBody>
      </p:sp>
      <p:sp>
        <p:nvSpPr>
          <p:cNvPr id="27" name="圆角矩形 26"/>
          <p:cNvSpPr/>
          <p:nvPr/>
        </p:nvSpPr>
        <p:spPr>
          <a:xfrm>
            <a:off x="2313541" y="2604455"/>
            <a:ext cx="1476260" cy="29984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 smtClean="0"/>
              <a:t>GitLab</a:t>
            </a:r>
            <a:r>
              <a:rPr lang="en-US" altLang="zh-CN" sz="1400" dirty="0" smtClean="0"/>
              <a:t> B</a:t>
            </a:r>
            <a:endParaRPr lang="zh-CN" altLang="en-US" sz="1400" dirty="0"/>
          </a:p>
        </p:txBody>
      </p:sp>
      <p:sp>
        <p:nvSpPr>
          <p:cNvPr id="28" name="圆角矩形 27"/>
          <p:cNvSpPr/>
          <p:nvPr/>
        </p:nvSpPr>
        <p:spPr>
          <a:xfrm>
            <a:off x="2313541" y="3064937"/>
            <a:ext cx="1476260" cy="29984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SVN A</a:t>
            </a:r>
            <a:endParaRPr lang="zh-CN" altLang="en-US" sz="1400" dirty="0"/>
          </a:p>
        </p:txBody>
      </p:sp>
      <p:sp>
        <p:nvSpPr>
          <p:cNvPr id="29" name="圆角矩形 28"/>
          <p:cNvSpPr/>
          <p:nvPr/>
        </p:nvSpPr>
        <p:spPr>
          <a:xfrm>
            <a:off x="2313541" y="3499872"/>
            <a:ext cx="1476260" cy="29984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HG</a:t>
            </a:r>
            <a:endParaRPr lang="zh-CN" altLang="en-US" sz="1400" dirty="0"/>
          </a:p>
        </p:txBody>
      </p:sp>
      <p:sp>
        <p:nvSpPr>
          <p:cNvPr id="30" name="圆角矩形 29"/>
          <p:cNvSpPr/>
          <p:nvPr/>
        </p:nvSpPr>
        <p:spPr>
          <a:xfrm>
            <a:off x="653092" y="4599351"/>
            <a:ext cx="1219773" cy="42965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…</a:t>
            </a:r>
            <a:endParaRPr lang="zh-CN" altLang="en-US" sz="1400" dirty="0"/>
          </a:p>
        </p:txBody>
      </p:sp>
      <p:sp>
        <p:nvSpPr>
          <p:cNvPr id="31" name="圆角矩形 30"/>
          <p:cNvSpPr/>
          <p:nvPr/>
        </p:nvSpPr>
        <p:spPr>
          <a:xfrm>
            <a:off x="2313541" y="3934807"/>
            <a:ext cx="1476260" cy="29984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…</a:t>
            </a:r>
            <a:endParaRPr lang="zh-CN" altLang="en-US" sz="1400" dirty="0"/>
          </a:p>
        </p:txBody>
      </p:sp>
      <p:sp>
        <p:nvSpPr>
          <p:cNvPr id="6" name="圆角矩形 5"/>
          <p:cNvSpPr/>
          <p:nvPr/>
        </p:nvSpPr>
        <p:spPr>
          <a:xfrm>
            <a:off x="4230477" y="2058480"/>
            <a:ext cx="1355075" cy="4177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虎牙</a:t>
            </a:r>
            <a:r>
              <a:rPr lang="en-US" altLang="zh-CN" sz="1400" dirty="0" smtClean="0"/>
              <a:t>Jenkins</a:t>
            </a:r>
            <a:endParaRPr lang="zh-CN" altLang="en-US" dirty="0"/>
          </a:p>
        </p:txBody>
      </p:sp>
      <p:sp>
        <p:nvSpPr>
          <p:cNvPr id="32" name="圆角矩形 31"/>
          <p:cNvSpPr/>
          <p:nvPr/>
        </p:nvSpPr>
        <p:spPr>
          <a:xfrm>
            <a:off x="4230477" y="2597534"/>
            <a:ext cx="1355075" cy="4177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自建</a:t>
            </a:r>
            <a:r>
              <a:rPr lang="en-US" altLang="zh-CN" sz="1400" dirty="0" smtClean="0"/>
              <a:t>Jenkins</a:t>
            </a:r>
            <a:endParaRPr lang="zh-CN" altLang="en-US" dirty="0"/>
          </a:p>
        </p:txBody>
      </p:sp>
      <p:sp>
        <p:nvSpPr>
          <p:cNvPr id="33" name="圆角矩形 32"/>
          <p:cNvSpPr/>
          <p:nvPr/>
        </p:nvSpPr>
        <p:spPr>
          <a:xfrm>
            <a:off x="4230476" y="3131629"/>
            <a:ext cx="1355075" cy="4177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本地构建</a:t>
            </a:r>
            <a:endParaRPr lang="zh-CN" altLang="en-US" dirty="0"/>
          </a:p>
        </p:txBody>
      </p:sp>
      <p:sp>
        <p:nvSpPr>
          <p:cNvPr id="34" name="圆角矩形 33"/>
          <p:cNvSpPr/>
          <p:nvPr/>
        </p:nvSpPr>
        <p:spPr>
          <a:xfrm>
            <a:off x="4230477" y="3659519"/>
            <a:ext cx="1355075" cy="4177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各自研发的构建服务</a:t>
            </a:r>
            <a:endParaRPr lang="zh-CN" altLang="en-US" dirty="0"/>
          </a:p>
        </p:txBody>
      </p:sp>
      <p:sp>
        <p:nvSpPr>
          <p:cNvPr id="35" name="圆角矩形 34"/>
          <p:cNvSpPr/>
          <p:nvPr/>
        </p:nvSpPr>
        <p:spPr>
          <a:xfrm>
            <a:off x="4230475" y="4187409"/>
            <a:ext cx="1355075" cy="4177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…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2005070" y="2597534"/>
            <a:ext cx="220337" cy="245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2005069" y="3092173"/>
            <a:ext cx="220337" cy="245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右箭头 36"/>
          <p:cNvSpPr/>
          <p:nvPr/>
        </p:nvSpPr>
        <p:spPr>
          <a:xfrm>
            <a:off x="2005068" y="3554346"/>
            <a:ext cx="220337" cy="245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右箭头 41"/>
          <p:cNvSpPr/>
          <p:nvPr/>
        </p:nvSpPr>
        <p:spPr>
          <a:xfrm>
            <a:off x="3909149" y="2627250"/>
            <a:ext cx="220337" cy="245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>
            <a:off x="3909148" y="3121889"/>
            <a:ext cx="220337" cy="245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右箭头 43"/>
          <p:cNvSpPr/>
          <p:nvPr/>
        </p:nvSpPr>
        <p:spPr>
          <a:xfrm>
            <a:off x="3909147" y="3584062"/>
            <a:ext cx="220337" cy="245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磁盘 7"/>
          <p:cNvSpPr/>
          <p:nvPr/>
        </p:nvSpPr>
        <p:spPr>
          <a:xfrm>
            <a:off x="6147411" y="2052232"/>
            <a:ext cx="1107195" cy="41966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Maven A</a:t>
            </a:r>
            <a:endParaRPr lang="zh-CN" altLang="en-US" sz="1400" dirty="0"/>
          </a:p>
        </p:txBody>
      </p:sp>
      <p:sp>
        <p:nvSpPr>
          <p:cNvPr id="45" name="流程图: 磁盘 44"/>
          <p:cNvSpPr/>
          <p:nvPr/>
        </p:nvSpPr>
        <p:spPr>
          <a:xfrm>
            <a:off x="6134556" y="2624301"/>
            <a:ext cx="1107195" cy="41966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Maven B</a:t>
            </a:r>
            <a:endParaRPr lang="zh-CN" altLang="en-US" sz="1400" dirty="0"/>
          </a:p>
        </p:txBody>
      </p:sp>
      <p:sp>
        <p:nvSpPr>
          <p:cNvPr id="46" name="流程图: 磁盘 45"/>
          <p:cNvSpPr/>
          <p:nvPr/>
        </p:nvSpPr>
        <p:spPr>
          <a:xfrm>
            <a:off x="6147410" y="3196370"/>
            <a:ext cx="1107195" cy="41966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NPM A</a:t>
            </a:r>
            <a:endParaRPr lang="zh-CN" altLang="en-US" sz="1400" dirty="0"/>
          </a:p>
        </p:txBody>
      </p:sp>
      <p:sp>
        <p:nvSpPr>
          <p:cNvPr id="47" name="流程图: 磁盘 46"/>
          <p:cNvSpPr/>
          <p:nvPr/>
        </p:nvSpPr>
        <p:spPr>
          <a:xfrm>
            <a:off x="6134555" y="3768439"/>
            <a:ext cx="1107195" cy="41966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NPM B</a:t>
            </a:r>
            <a:endParaRPr lang="zh-CN" altLang="en-US" sz="1400" dirty="0"/>
          </a:p>
        </p:txBody>
      </p:sp>
      <p:sp>
        <p:nvSpPr>
          <p:cNvPr id="48" name="流程图: 磁盘 47"/>
          <p:cNvSpPr/>
          <p:nvPr/>
        </p:nvSpPr>
        <p:spPr>
          <a:xfrm>
            <a:off x="6134554" y="4340508"/>
            <a:ext cx="1107195" cy="41966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制品库 </a:t>
            </a:r>
            <a:r>
              <a:rPr lang="en-US" altLang="zh-CN" sz="1400" dirty="0" smtClean="0"/>
              <a:t>A</a:t>
            </a:r>
            <a:endParaRPr lang="zh-CN" altLang="en-US" sz="1400" dirty="0"/>
          </a:p>
        </p:txBody>
      </p:sp>
      <p:sp>
        <p:nvSpPr>
          <p:cNvPr id="49" name="流程图: 磁盘 48"/>
          <p:cNvSpPr/>
          <p:nvPr/>
        </p:nvSpPr>
        <p:spPr>
          <a:xfrm>
            <a:off x="6134553" y="4913593"/>
            <a:ext cx="1107195" cy="41966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制品库 </a:t>
            </a:r>
            <a:r>
              <a:rPr lang="en-US" altLang="zh-CN" sz="1400" dirty="0" smtClean="0"/>
              <a:t>B</a:t>
            </a:r>
            <a:endParaRPr lang="zh-CN" altLang="en-US" sz="1400" dirty="0"/>
          </a:p>
        </p:txBody>
      </p:sp>
      <p:sp>
        <p:nvSpPr>
          <p:cNvPr id="50" name="右箭头 49"/>
          <p:cNvSpPr/>
          <p:nvPr/>
        </p:nvSpPr>
        <p:spPr>
          <a:xfrm>
            <a:off x="5749883" y="2656966"/>
            <a:ext cx="220337" cy="245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右箭头 50"/>
          <p:cNvSpPr/>
          <p:nvPr/>
        </p:nvSpPr>
        <p:spPr>
          <a:xfrm>
            <a:off x="5749882" y="3151605"/>
            <a:ext cx="220337" cy="245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右箭头 51"/>
          <p:cNvSpPr/>
          <p:nvPr/>
        </p:nvSpPr>
        <p:spPr>
          <a:xfrm>
            <a:off x="5749881" y="3613778"/>
            <a:ext cx="220337" cy="245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流程图: 磁盘 52"/>
          <p:cNvSpPr/>
          <p:nvPr/>
        </p:nvSpPr>
        <p:spPr>
          <a:xfrm>
            <a:off x="6134552" y="5485662"/>
            <a:ext cx="1107195" cy="41966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…</a:t>
            </a:r>
            <a:endParaRPr lang="zh-CN" altLang="en-US" sz="1400" dirty="0"/>
          </a:p>
        </p:txBody>
      </p:sp>
      <p:sp>
        <p:nvSpPr>
          <p:cNvPr id="9" name="圆角矩形 8"/>
          <p:cNvSpPr/>
          <p:nvPr/>
        </p:nvSpPr>
        <p:spPr>
          <a:xfrm>
            <a:off x="8625286" y="2212889"/>
            <a:ext cx="1211856" cy="41141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云服务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8625286" y="2740559"/>
            <a:ext cx="1211856" cy="41141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物理机</a:t>
            </a:r>
            <a:endParaRPr lang="zh-CN" altLang="en-US" sz="1400" dirty="0"/>
          </a:p>
        </p:txBody>
      </p:sp>
      <p:sp>
        <p:nvSpPr>
          <p:cNvPr id="55" name="圆角矩形 54"/>
          <p:cNvSpPr/>
          <p:nvPr/>
        </p:nvSpPr>
        <p:spPr>
          <a:xfrm>
            <a:off x="8625286" y="3268229"/>
            <a:ext cx="1211856" cy="41141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CDN</a:t>
            </a:r>
            <a:endParaRPr lang="zh-CN" altLang="en-US" sz="1400" dirty="0"/>
          </a:p>
        </p:txBody>
      </p:sp>
      <p:sp>
        <p:nvSpPr>
          <p:cNvPr id="56" name="圆角矩形 55"/>
          <p:cNvSpPr/>
          <p:nvPr/>
        </p:nvSpPr>
        <p:spPr>
          <a:xfrm>
            <a:off x="8625286" y="3795899"/>
            <a:ext cx="1211856" cy="41141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应用市场</a:t>
            </a:r>
            <a:endParaRPr lang="zh-CN" altLang="en-US" sz="1400" dirty="0"/>
          </a:p>
        </p:txBody>
      </p:sp>
      <p:sp>
        <p:nvSpPr>
          <p:cNvPr id="57" name="右箭头 56"/>
          <p:cNvSpPr/>
          <p:nvPr/>
        </p:nvSpPr>
        <p:spPr>
          <a:xfrm>
            <a:off x="7416189" y="2664648"/>
            <a:ext cx="974986" cy="245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箭头 57"/>
          <p:cNvSpPr/>
          <p:nvPr/>
        </p:nvSpPr>
        <p:spPr>
          <a:xfrm>
            <a:off x="7416188" y="3159287"/>
            <a:ext cx="974986" cy="245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右箭头 58"/>
          <p:cNvSpPr/>
          <p:nvPr/>
        </p:nvSpPr>
        <p:spPr>
          <a:xfrm>
            <a:off x="7416187" y="3621460"/>
            <a:ext cx="974986" cy="245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019315" y="4814180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各种各样的构建方式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构建接入成本高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991678" y="5995426"/>
            <a:ext cx="14414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未经认证的依赖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不稳定的网络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难以管理的制品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406087" y="3954209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安全管控？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制品质量？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243760" y="434353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未统一的代码管理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代码安全风险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04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41E7B80-B323-5C41-A0DC-94CCE71E7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166" y="294760"/>
            <a:ext cx="3988833" cy="418162"/>
          </a:xfrm>
        </p:spPr>
        <p:txBody>
          <a:bodyPr/>
          <a:lstStyle/>
          <a:p>
            <a:r>
              <a:rPr kumimoji="1" lang="zh-CN" altLang="en-US" dirty="0" smtClean="0"/>
              <a:t>背景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B3180F14-13E6-2A4B-82AC-3A2151DECBF1}"/>
              </a:ext>
            </a:extLst>
          </p:cNvPr>
          <p:cNvSpPr/>
          <p:nvPr/>
        </p:nvSpPr>
        <p:spPr>
          <a:xfrm>
            <a:off x="653094" y="1103913"/>
            <a:ext cx="6342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/>
              <a:t>这些问题困扰着各个开发团队：</a:t>
            </a:r>
            <a:endParaRPr kumimoji="1"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653094" y="1973061"/>
            <a:ext cx="89044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rgbClr val="FF0000"/>
                </a:solidFill>
              </a:rPr>
              <a:t>接入构建成本极高，实现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CICD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更是难上加难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rgbClr val="FF0000"/>
                </a:solidFill>
              </a:rPr>
              <a:t>运维成本高，遇到问题无人指引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 smtClean="0">
              <a:solidFill>
                <a:srgbClr val="FF0000"/>
              </a:solidFill>
            </a:endParaRPr>
          </a:p>
          <a:p>
            <a:endParaRPr lang="en-US" altLang="zh-CN" sz="2400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rgbClr val="FF0000"/>
                </a:solidFill>
              </a:rPr>
              <a:t>制品安全无保障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rgbClr val="FF0000"/>
                </a:solidFill>
              </a:rPr>
              <a:t>制品质量不可见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03788" y="3311889"/>
            <a:ext cx="8646978" cy="312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接入构建周期需要数天（自研方式耗时更长），而且每个团队都需要一个专门的人力来进行这方面的维护</a:t>
            </a:r>
            <a:endParaRPr lang="zh-CN" altLang="en-US" sz="1400" dirty="0"/>
          </a:p>
        </p:txBody>
      </p:sp>
      <p:sp>
        <p:nvSpPr>
          <p:cNvPr id="62" name="文本框 61"/>
          <p:cNvSpPr txBox="1"/>
          <p:nvPr/>
        </p:nvSpPr>
        <p:spPr>
          <a:xfrm>
            <a:off x="2303788" y="5097167"/>
            <a:ext cx="8427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仅以当前接入的</a:t>
            </a:r>
            <a:r>
              <a:rPr lang="en-US" altLang="zh-CN" sz="1400" dirty="0" smtClean="0"/>
              <a:t>java</a:t>
            </a:r>
            <a:r>
              <a:rPr lang="zh-CN" altLang="en-US" sz="1400" dirty="0" smtClean="0"/>
              <a:t>项目的扫描结果来看，高危漏洞一天就有数十个，总体的漏洞数和涉及项目数更是触目惊心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6758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41E7B80-B323-5C41-A0DC-94CCE71E7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166" y="294760"/>
            <a:ext cx="3988833" cy="418162"/>
          </a:xfrm>
        </p:spPr>
        <p:txBody>
          <a:bodyPr/>
          <a:lstStyle/>
          <a:p>
            <a:r>
              <a:rPr kumimoji="1" lang="zh-CN" altLang="en-US" dirty="0" smtClean="0"/>
              <a:t>统一构建平台优势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842672" y="17522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①标准化构建</a:t>
            </a:r>
            <a:endParaRPr lang="zh-CN" altLang="en-US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5706424" y="377050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④</a:t>
            </a:r>
            <a:r>
              <a:rPr lang="en-US" altLang="zh-CN" b="1" dirty="0" smtClean="0"/>
              <a:t>CICD</a:t>
            </a:r>
            <a:endParaRPr lang="zh-CN" altLang="en-US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9400209" y="17522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⑤</a:t>
            </a:r>
            <a:r>
              <a:rPr lang="zh-CN" altLang="en-US" b="1" dirty="0" smtClean="0"/>
              <a:t>安全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779654" y="2265563"/>
            <a:ext cx="3502927" cy="527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标准化输入输出，</a:t>
            </a:r>
            <a:r>
              <a:rPr lang="zh-CN" altLang="en-US" sz="1400" dirty="0"/>
              <a:t>方便</a:t>
            </a:r>
            <a:r>
              <a:rPr lang="zh-CN" altLang="en-US" sz="1400" dirty="0" smtClean="0"/>
              <a:t>集成，接入构建成本极低。</a:t>
            </a:r>
            <a:endParaRPr lang="zh-CN" altLang="en-US" sz="1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5469982" y="17522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③完全托管</a:t>
            </a:r>
            <a:endParaRPr lang="zh-CN" altLang="en-US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4387933" y="2281400"/>
            <a:ext cx="3502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可</a:t>
            </a:r>
            <a:r>
              <a:rPr lang="zh-CN" altLang="en-US" sz="1400" dirty="0" smtClean="0"/>
              <a:t>提供不同平台、不同环境的运行环境作为构建资源，免去运维困扰，你只需要定义你的构建规范，执行构建计划。</a:t>
            </a:r>
            <a:endParaRPr lang="zh-CN" altLang="en-US" sz="1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2073504" y="37822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②可扩展</a:t>
            </a:r>
            <a:endParaRPr lang="zh-CN" altLang="en-US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779654" y="4157500"/>
            <a:ext cx="3502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除了预设的构建环境，你可以编写构建规范，创建自定义的构建环境，满足不同的构建需求。</a:t>
            </a:r>
            <a:endParaRPr lang="zh-CN" altLang="en-US" sz="1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4387933" y="4158659"/>
            <a:ext cx="35029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Aplus</a:t>
            </a:r>
            <a:r>
              <a:rPr lang="zh-CN" altLang="en-US" sz="1400" dirty="0" smtClean="0"/>
              <a:t>统一构建属于</a:t>
            </a:r>
            <a:r>
              <a:rPr lang="en-US" altLang="zh-CN" sz="1400" dirty="0" smtClean="0"/>
              <a:t>Aplus</a:t>
            </a:r>
            <a:r>
              <a:rPr lang="zh-CN" altLang="en-US" sz="1400" dirty="0" smtClean="0"/>
              <a:t>一站式服务系列，我们提供了流水线的能力，而且已经和上下游服务（如各大发布平台）展开深度合作，你可以把它加入到流水线中，实现你的</a:t>
            </a:r>
            <a:r>
              <a:rPr lang="en-US" altLang="zh-CN" sz="1400" dirty="0" smtClean="0"/>
              <a:t>CICD</a:t>
            </a:r>
            <a:r>
              <a:rPr lang="zh-CN" altLang="en-US" sz="1400" dirty="0" smtClean="0"/>
              <a:t>流程。</a:t>
            </a:r>
            <a:endParaRPr lang="zh-CN" altLang="en-US" sz="1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9166971" y="3770504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⑥</a:t>
            </a:r>
            <a:r>
              <a:rPr lang="zh-CN" altLang="en-US" b="1" dirty="0" smtClean="0"/>
              <a:t>制品质量</a:t>
            </a:r>
            <a:endParaRPr lang="zh-CN" altLang="en-US" b="1" dirty="0"/>
          </a:p>
        </p:txBody>
      </p:sp>
      <p:sp>
        <p:nvSpPr>
          <p:cNvPr id="23" name="文本框 22"/>
          <p:cNvSpPr txBox="1"/>
          <p:nvPr/>
        </p:nvSpPr>
        <p:spPr>
          <a:xfrm>
            <a:off x="8087328" y="2281400"/>
            <a:ext cx="3502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我们提供了安全的依赖库和制品仓库，并接入了安全团队的依赖扫描，尽早将安全问题左移到开发解决。</a:t>
            </a:r>
            <a:endParaRPr lang="zh-CN" altLang="en-US" sz="1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7999732" y="4151612"/>
            <a:ext cx="3502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我们提供了制品元数据管理，记录制品关联的项目、构建信息、制品详情、质量检查结果等信息，作为质量门禁，贯穿整个生命周期。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015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41E7B80-B323-5C41-A0DC-94CCE71E7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166" y="294760"/>
            <a:ext cx="3988833" cy="418162"/>
          </a:xfrm>
        </p:spPr>
        <p:txBody>
          <a:bodyPr/>
          <a:lstStyle/>
          <a:p>
            <a:r>
              <a:rPr kumimoji="1" lang="zh-CN" altLang="en-US" dirty="0" smtClean="0"/>
              <a:t>使用统一构建</a:t>
            </a:r>
            <a:endParaRPr kumimoji="1" lang="zh-CN" altLang="en-US" dirty="0"/>
          </a:p>
        </p:txBody>
      </p:sp>
      <p:sp>
        <p:nvSpPr>
          <p:cNvPr id="25" name="圆角矩形 24"/>
          <p:cNvSpPr/>
          <p:nvPr/>
        </p:nvSpPr>
        <p:spPr>
          <a:xfrm>
            <a:off x="653094" y="1588818"/>
            <a:ext cx="1219773" cy="42965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开发团队</a:t>
            </a:r>
            <a:r>
              <a:rPr lang="en-US" altLang="zh-CN" sz="1400" dirty="0" smtClean="0"/>
              <a:t>A</a:t>
            </a:r>
            <a:endParaRPr lang="zh-CN" altLang="en-US" sz="1400" dirty="0"/>
          </a:p>
        </p:txBody>
      </p:sp>
      <p:sp>
        <p:nvSpPr>
          <p:cNvPr id="26" name="圆角矩形 25"/>
          <p:cNvSpPr/>
          <p:nvPr/>
        </p:nvSpPr>
        <p:spPr>
          <a:xfrm>
            <a:off x="653093" y="2137825"/>
            <a:ext cx="1219773" cy="42965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开发团队</a:t>
            </a:r>
            <a:r>
              <a:rPr lang="en-US" altLang="zh-CN" sz="1400" dirty="0"/>
              <a:t>B</a:t>
            </a:r>
            <a:endParaRPr lang="zh-CN" altLang="en-US" sz="1400" dirty="0"/>
          </a:p>
        </p:txBody>
      </p:sp>
      <p:sp>
        <p:nvSpPr>
          <p:cNvPr id="27" name="圆角矩形 26"/>
          <p:cNvSpPr/>
          <p:nvPr/>
        </p:nvSpPr>
        <p:spPr>
          <a:xfrm>
            <a:off x="653094" y="2686832"/>
            <a:ext cx="1219773" cy="42965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开发团队</a:t>
            </a:r>
            <a:r>
              <a:rPr lang="en-US" altLang="zh-CN" sz="1400" dirty="0" smtClean="0"/>
              <a:t>C</a:t>
            </a:r>
            <a:endParaRPr lang="zh-CN" altLang="en-US" sz="1400" dirty="0"/>
          </a:p>
        </p:txBody>
      </p:sp>
      <p:sp>
        <p:nvSpPr>
          <p:cNvPr id="28" name="圆角矩形 27"/>
          <p:cNvSpPr/>
          <p:nvPr/>
        </p:nvSpPr>
        <p:spPr>
          <a:xfrm>
            <a:off x="653094" y="3235839"/>
            <a:ext cx="1219773" cy="42965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开发团队</a:t>
            </a:r>
            <a:r>
              <a:rPr lang="en-US" altLang="zh-CN" sz="1400" dirty="0"/>
              <a:t>D</a:t>
            </a:r>
            <a:endParaRPr lang="zh-CN" altLang="en-US" sz="1400" dirty="0"/>
          </a:p>
        </p:txBody>
      </p:sp>
      <p:sp>
        <p:nvSpPr>
          <p:cNvPr id="29" name="圆角矩形 28"/>
          <p:cNvSpPr/>
          <p:nvPr/>
        </p:nvSpPr>
        <p:spPr>
          <a:xfrm>
            <a:off x="653094" y="3779886"/>
            <a:ext cx="1219773" cy="42965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开发团队</a:t>
            </a:r>
            <a:r>
              <a:rPr lang="en-US" altLang="zh-CN" sz="1400" dirty="0" smtClean="0"/>
              <a:t>E</a:t>
            </a:r>
            <a:endParaRPr lang="zh-CN" altLang="en-US" sz="1400" dirty="0"/>
          </a:p>
        </p:txBody>
      </p:sp>
      <p:sp>
        <p:nvSpPr>
          <p:cNvPr id="30" name="圆角矩形 29"/>
          <p:cNvSpPr/>
          <p:nvPr/>
        </p:nvSpPr>
        <p:spPr>
          <a:xfrm>
            <a:off x="2325477" y="1527672"/>
            <a:ext cx="1431269" cy="334168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虎牙</a:t>
            </a:r>
            <a:r>
              <a:rPr lang="en-US" altLang="zh-CN" sz="1400" dirty="0" err="1" smtClean="0"/>
              <a:t>GitLab</a:t>
            </a:r>
            <a:endParaRPr lang="en-US" altLang="zh-CN" sz="1400" dirty="0" smtClean="0"/>
          </a:p>
          <a:p>
            <a:pPr algn="ctr"/>
            <a:endParaRPr lang="zh-CN" altLang="en-US" sz="1400" dirty="0"/>
          </a:p>
        </p:txBody>
      </p:sp>
      <p:sp>
        <p:nvSpPr>
          <p:cNvPr id="34" name="圆角矩形 33"/>
          <p:cNvSpPr/>
          <p:nvPr/>
        </p:nvSpPr>
        <p:spPr>
          <a:xfrm>
            <a:off x="653092" y="4323933"/>
            <a:ext cx="1219773" cy="42965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…</a:t>
            </a:r>
            <a:endParaRPr lang="zh-CN" altLang="en-US" sz="1400" dirty="0"/>
          </a:p>
        </p:txBody>
      </p:sp>
      <p:sp>
        <p:nvSpPr>
          <p:cNvPr id="36" name="圆角矩形 35"/>
          <p:cNvSpPr/>
          <p:nvPr/>
        </p:nvSpPr>
        <p:spPr>
          <a:xfrm>
            <a:off x="4230477" y="1527672"/>
            <a:ext cx="1355075" cy="334168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 smtClean="0"/>
          </a:p>
          <a:p>
            <a:pPr algn="ctr"/>
            <a:r>
              <a:rPr lang="zh-CN" altLang="en-US" sz="1400" dirty="0"/>
              <a:t>流水线</a:t>
            </a:r>
          </a:p>
          <a:p>
            <a:pPr algn="ctr"/>
            <a:r>
              <a:rPr lang="zh-CN" altLang="en-US" sz="1400" dirty="0" smtClean="0"/>
              <a:t>、容器云、</a:t>
            </a:r>
            <a:r>
              <a:rPr lang="en-US" altLang="zh-CN" sz="1400" dirty="0"/>
              <a:t> RDM </a:t>
            </a:r>
            <a:r>
              <a:rPr lang="zh-CN" altLang="en-US" sz="1400" dirty="0" smtClean="0"/>
              <a:t>、</a:t>
            </a:r>
            <a:endParaRPr lang="en-US" altLang="zh-CN" sz="1400" dirty="0" smtClean="0"/>
          </a:p>
          <a:p>
            <a:pPr algn="ctr"/>
            <a:r>
              <a:rPr lang="en-US" altLang="zh-CN" sz="1400" dirty="0" err="1" smtClean="0"/>
              <a:t>Taf</a:t>
            </a:r>
            <a:r>
              <a:rPr lang="zh-CN" altLang="en-US" sz="1400" dirty="0"/>
              <a:t>、 </a:t>
            </a:r>
            <a:endParaRPr lang="en-US" altLang="zh-CN" sz="1400" dirty="0" smtClean="0"/>
          </a:p>
          <a:p>
            <a:pPr algn="ctr"/>
            <a:r>
              <a:rPr lang="zh-CN" altLang="en-US" sz="1400" dirty="0" smtClean="0"/>
              <a:t>升龙</a:t>
            </a:r>
            <a:endParaRPr lang="zh-CN" altLang="en-US" sz="1400" dirty="0"/>
          </a:p>
        </p:txBody>
      </p:sp>
      <p:sp>
        <p:nvSpPr>
          <p:cNvPr id="42" name="右箭头 41"/>
          <p:cNvSpPr/>
          <p:nvPr/>
        </p:nvSpPr>
        <p:spPr>
          <a:xfrm>
            <a:off x="2005069" y="2816755"/>
            <a:ext cx="220337" cy="245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3909148" y="2846471"/>
            <a:ext cx="220337" cy="245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流程图: 磁盘 46"/>
          <p:cNvSpPr/>
          <p:nvPr/>
        </p:nvSpPr>
        <p:spPr>
          <a:xfrm>
            <a:off x="6134551" y="1172244"/>
            <a:ext cx="1047525" cy="206359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虎牙</a:t>
            </a:r>
            <a:r>
              <a:rPr lang="en-US" altLang="zh-CN" sz="1400" dirty="0" smtClean="0"/>
              <a:t>nexus</a:t>
            </a:r>
            <a:r>
              <a:rPr lang="zh-CN" altLang="en-US" sz="1400" dirty="0" smtClean="0"/>
              <a:t>、</a:t>
            </a:r>
            <a:r>
              <a:rPr lang="en-US" altLang="zh-CN" sz="1400" dirty="0" err="1" smtClean="0"/>
              <a:t>npm</a:t>
            </a:r>
            <a:endParaRPr lang="en-US" altLang="zh-CN" sz="1400" dirty="0" smtClean="0"/>
          </a:p>
        </p:txBody>
      </p:sp>
      <p:sp>
        <p:nvSpPr>
          <p:cNvPr id="51" name="流程图: 磁盘 50"/>
          <p:cNvSpPr/>
          <p:nvPr/>
        </p:nvSpPr>
        <p:spPr>
          <a:xfrm>
            <a:off x="6129505" y="3338359"/>
            <a:ext cx="1052571" cy="209040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</a:t>
            </a:r>
            <a:r>
              <a:rPr lang="en-US" altLang="zh-CN" sz="1400" dirty="0" smtClean="0"/>
              <a:t>os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repo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nexus</a:t>
            </a:r>
            <a:endParaRPr lang="zh-CN" altLang="en-US" sz="1400" dirty="0"/>
          </a:p>
        </p:txBody>
      </p:sp>
      <p:sp>
        <p:nvSpPr>
          <p:cNvPr id="55" name="右箭头 54"/>
          <p:cNvSpPr/>
          <p:nvPr/>
        </p:nvSpPr>
        <p:spPr>
          <a:xfrm>
            <a:off x="5749881" y="4086860"/>
            <a:ext cx="220337" cy="245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10024428" y="2053729"/>
            <a:ext cx="1211856" cy="41141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云服务</a:t>
            </a:r>
          </a:p>
        </p:txBody>
      </p:sp>
      <p:sp>
        <p:nvSpPr>
          <p:cNvPr id="58" name="圆角矩形 57"/>
          <p:cNvSpPr/>
          <p:nvPr/>
        </p:nvSpPr>
        <p:spPr>
          <a:xfrm>
            <a:off x="10024428" y="2581399"/>
            <a:ext cx="1211856" cy="41141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物理机</a:t>
            </a:r>
            <a:endParaRPr lang="zh-CN" altLang="en-US" sz="1400" dirty="0"/>
          </a:p>
        </p:txBody>
      </p:sp>
      <p:sp>
        <p:nvSpPr>
          <p:cNvPr id="59" name="圆角矩形 58"/>
          <p:cNvSpPr/>
          <p:nvPr/>
        </p:nvSpPr>
        <p:spPr>
          <a:xfrm>
            <a:off x="10024428" y="3109069"/>
            <a:ext cx="1211856" cy="41141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CDN</a:t>
            </a:r>
            <a:endParaRPr lang="zh-CN" altLang="en-US" sz="1400" dirty="0"/>
          </a:p>
        </p:txBody>
      </p:sp>
      <p:sp>
        <p:nvSpPr>
          <p:cNvPr id="60" name="圆角矩形 59"/>
          <p:cNvSpPr/>
          <p:nvPr/>
        </p:nvSpPr>
        <p:spPr>
          <a:xfrm>
            <a:off x="10024428" y="3636739"/>
            <a:ext cx="1211856" cy="41141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应用市场</a:t>
            </a:r>
            <a:endParaRPr lang="zh-CN" altLang="en-US" sz="1400" dirty="0"/>
          </a:p>
        </p:txBody>
      </p:sp>
      <p:sp>
        <p:nvSpPr>
          <p:cNvPr id="2" name="左箭头 1"/>
          <p:cNvSpPr/>
          <p:nvPr/>
        </p:nvSpPr>
        <p:spPr>
          <a:xfrm>
            <a:off x="5749881" y="2204041"/>
            <a:ext cx="220337" cy="2611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圆角矩形 66"/>
          <p:cNvSpPr/>
          <p:nvPr/>
        </p:nvSpPr>
        <p:spPr>
          <a:xfrm>
            <a:off x="7893117" y="1752526"/>
            <a:ext cx="1355075" cy="334168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制品信息、</a:t>
            </a:r>
            <a:endParaRPr lang="en-US" altLang="zh-CN" sz="1400" dirty="0" smtClean="0"/>
          </a:p>
          <a:p>
            <a:pPr algn="ctr"/>
            <a:r>
              <a:rPr lang="zh-CN" altLang="en-US" sz="1400" dirty="0" smtClean="0"/>
              <a:t>质量数据</a:t>
            </a:r>
            <a:r>
              <a:rPr lang="en-US" altLang="zh-CN" sz="1400" dirty="0" smtClean="0"/>
              <a:t/>
            </a:r>
            <a:br>
              <a:rPr lang="en-US" altLang="zh-CN" sz="1400" dirty="0" smtClean="0"/>
            </a:br>
            <a:endParaRPr lang="zh-CN" altLang="en-US" sz="1400" dirty="0"/>
          </a:p>
        </p:txBody>
      </p:sp>
      <p:sp>
        <p:nvSpPr>
          <p:cNvPr id="68" name="右箭头 67"/>
          <p:cNvSpPr/>
          <p:nvPr/>
        </p:nvSpPr>
        <p:spPr>
          <a:xfrm>
            <a:off x="7427428" y="4078566"/>
            <a:ext cx="220337" cy="245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右箭头 68"/>
          <p:cNvSpPr/>
          <p:nvPr/>
        </p:nvSpPr>
        <p:spPr>
          <a:xfrm>
            <a:off x="9388209" y="2422830"/>
            <a:ext cx="482906" cy="245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右箭头 69"/>
          <p:cNvSpPr/>
          <p:nvPr/>
        </p:nvSpPr>
        <p:spPr>
          <a:xfrm>
            <a:off x="9388208" y="2917469"/>
            <a:ext cx="482906" cy="245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右箭头 70"/>
          <p:cNvSpPr/>
          <p:nvPr/>
        </p:nvSpPr>
        <p:spPr>
          <a:xfrm>
            <a:off x="9388207" y="3379642"/>
            <a:ext cx="482906" cy="245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370466" y="1649758"/>
            <a:ext cx="134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统一代码托管</a:t>
            </a:r>
            <a:endParaRPr lang="zh-CN" altLang="en-US" sz="1400" b="1" dirty="0"/>
          </a:p>
        </p:txBody>
      </p:sp>
      <p:sp>
        <p:nvSpPr>
          <p:cNvPr id="72" name="文本框 71"/>
          <p:cNvSpPr txBox="1"/>
          <p:nvPr/>
        </p:nvSpPr>
        <p:spPr>
          <a:xfrm>
            <a:off x="4407663" y="1680893"/>
            <a:ext cx="134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统一构建</a:t>
            </a:r>
            <a:endParaRPr lang="zh-CN" altLang="en-US" sz="1400" b="1" dirty="0"/>
          </a:p>
        </p:txBody>
      </p:sp>
      <p:sp>
        <p:nvSpPr>
          <p:cNvPr id="73" name="文本框 72"/>
          <p:cNvSpPr txBox="1"/>
          <p:nvPr/>
        </p:nvSpPr>
        <p:spPr>
          <a:xfrm>
            <a:off x="4500389" y="4930843"/>
            <a:ext cx="134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安全扫描</a:t>
            </a:r>
            <a:endParaRPr lang="zh-CN" altLang="en-US" sz="1400" dirty="0"/>
          </a:p>
        </p:txBody>
      </p:sp>
      <p:sp>
        <p:nvSpPr>
          <p:cNvPr id="74" name="文本框 73"/>
          <p:cNvSpPr txBox="1"/>
          <p:nvPr/>
        </p:nvSpPr>
        <p:spPr>
          <a:xfrm>
            <a:off x="4500389" y="5218555"/>
            <a:ext cx="134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质量检测</a:t>
            </a:r>
            <a:endParaRPr lang="zh-CN" altLang="en-US" sz="1400" dirty="0"/>
          </a:p>
        </p:txBody>
      </p:sp>
      <p:sp>
        <p:nvSpPr>
          <p:cNvPr id="75" name="文本框 74"/>
          <p:cNvSpPr txBox="1"/>
          <p:nvPr/>
        </p:nvSpPr>
        <p:spPr>
          <a:xfrm>
            <a:off x="6224528" y="1391156"/>
            <a:ext cx="134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统一依赖</a:t>
            </a:r>
            <a:endParaRPr lang="zh-CN" altLang="en-US" sz="1400" b="1" dirty="0"/>
          </a:p>
        </p:txBody>
      </p:sp>
      <p:sp>
        <p:nvSpPr>
          <p:cNvPr id="76" name="文本框 75"/>
          <p:cNvSpPr txBox="1"/>
          <p:nvPr/>
        </p:nvSpPr>
        <p:spPr>
          <a:xfrm>
            <a:off x="6134551" y="3543819"/>
            <a:ext cx="134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统一制品库</a:t>
            </a:r>
            <a:endParaRPr lang="zh-CN" altLang="en-US" sz="1400" b="1" dirty="0"/>
          </a:p>
        </p:txBody>
      </p:sp>
      <p:sp>
        <p:nvSpPr>
          <p:cNvPr id="77" name="文本框 76"/>
          <p:cNvSpPr txBox="1"/>
          <p:nvPr/>
        </p:nvSpPr>
        <p:spPr>
          <a:xfrm>
            <a:off x="6195378" y="5582855"/>
            <a:ext cx="134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安全认证</a:t>
            </a:r>
            <a:endParaRPr lang="zh-CN" altLang="en-US" sz="1400" dirty="0"/>
          </a:p>
        </p:txBody>
      </p:sp>
      <p:sp>
        <p:nvSpPr>
          <p:cNvPr id="78" name="文本框 77"/>
          <p:cNvSpPr txBox="1"/>
          <p:nvPr/>
        </p:nvSpPr>
        <p:spPr>
          <a:xfrm>
            <a:off x="8045991" y="1913219"/>
            <a:ext cx="134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制品元数据</a:t>
            </a:r>
            <a:endParaRPr lang="zh-CN" altLang="en-US" sz="1400" b="1" dirty="0"/>
          </a:p>
        </p:txBody>
      </p:sp>
      <p:sp>
        <p:nvSpPr>
          <p:cNvPr id="79" name="文本框 78"/>
          <p:cNvSpPr txBox="1"/>
          <p:nvPr/>
        </p:nvSpPr>
        <p:spPr>
          <a:xfrm>
            <a:off x="8045991" y="5189598"/>
            <a:ext cx="134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质量门禁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6058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41E7B80-B323-5C41-A0DC-94CCE71E7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166" y="294760"/>
            <a:ext cx="3988833" cy="418162"/>
          </a:xfrm>
        </p:spPr>
        <p:txBody>
          <a:bodyPr/>
          <a:lstStyle/>
          <a:p>
            <a:r>
              <a:rPr kumimoji="1" lang="zh-CN" altLang="en-US" dirty="0" smtClean="0"/>
              <a:t>使用统一构建的收益</a:t>
            </a:r>
            <a:endParaRPr kumimoji="1"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730212" y="1323065"/>
            <a:ext cx="89044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6"/>
                </a:solidFill>
              </a:rPr>
              <a:t>接入构建成本分钟级，配套</a:t>
            </a:r>
            <a:r>
              <a:rPr lang="en-US" altLang="zh-CN" sz="2400" b="1" dirty="0" smtClean="0">
                <a:solidFill>
                  <a:schemeClr val="accent6"/>
                </a:solidFill>
              </a:rPr>
              <a:t>CICD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流水线</a:t>
            </a:r>
            <a:endParaRPr lang="en-US" altLang="zh-CN" sz="2400" b="1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6"/>
                </a:solidFill>
              </a:rPr>
              <a:t>无需维护，构建问题专人指引</a:t>
            </a:r>
            <a:endParaRPr lang="en-US" altLang="zh-CN" sz="2400" b="1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6"/>
                </a:solidFill>
              </a:rPr>
              <a:t>漏洞扫描、代码安全扫描保障</a:t>
            </a:r>
            <a:r>
              <a:rPr lang="zh-CN" altLang="en-US" sz="2400" b="1" dirty="0">
                <a:solidFill>
                  <a:schemeClr val="accent6"/>
                </a:solidFill>
              </a:rPr>
              <a:t>制品安全</a:t>
            </a:r>
            <a:endParaRPr lang="en-US" altLang="zh-CN" sz="2400" b="1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accent6"/>
                </a:solidFill>
              </a:rPr>
              <a:t>制品数据统一展示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183741" y="2543337"/>
            <a:ext cx="4613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降低甚至解放团队在这方面投入人力成本</a:t>
            </a:r>
            <a:endParaRPr lang="zh-CN" altLang="en-US" sz="1400" dirty="0"/>
          </a:p>
        </p:txBody>
      </p:sp>
      <p:sp>
        <p:nvSpPr>
          <p:cNvPr id="38" name="文本框 37"/>
          <p:cNvSpPr txBox="1"/>
          <p:nvPr/>
        </p:nvSpPr>
        <p:spPr>
          <a:xfrm>
            <a:off x="1071104" y="4421477"/>
            <a:ext cx="3382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安全提升，带来的价值不可估量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7922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583166" y="2433526"/>
            <a:ext cx="5264741" cy="386983"/>
          </a:xfrm>
        </p:spPr>
        <p:txBody>
          <a:bodyPr/>
          <a:lstStyle/>
          <a:p>
            <a:r>
              <a:rPr kumimoji="1" lang="zh-CN" altLang="en-US" dirty="0" smtClean="0"/>
              <a:t>架构设计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22"/>
          </p:nvPr>
        </p:nvSpPr>
        <p:spPr>
          <a:xfrm>
            <a:off x="583165" y="3136106"/>
            <a:ext cx="4649847" cy="366511"/>
          </a:xfrm>
        </p:spPr>
        <p:txBody>
          <a:bodyPr/>
          <a:lstStyle/>
          <a:p>
            <a:r>
              <a:rPr lang="zh-CN" altLang="en-US" dirty="0"/>
              <a:t>统一构建平台如何解决构建</a:t>
            </a:r>
            <a:r>
              <a:rPr lang="en-US" altLang="zh-CN" dirty="0"/>
              <a:t>&amp;</a:t>
            </a:r>
            <a:r>
              <a:rPr lang="zh-CN" altLang="en-US" dirty="0"/>
              <a:t>制品痛点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411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39123</TotalTime>
  <Words>3327</Words>
  <Application>Microsoft Office PowerPoint</Application>
  <PresentationFormat>宽屏</PresentationFormat>
  <Paragraphs>480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Montserrat</vt:lpstr>
      <vt:lpstr>Noto Sans CJK SC Regular</vt:lpstr>
      <vt:lpstr>Noto Sans CJK TC Regular</vt:lpstr>
      <vt:lpstr>等线</vt:lpstr>
      <vt:lpstr>宋体</vt:lpstr>
      <vt:lpstr>Microsoft YaHei</vt:lpstr>
      <vt:lpstr>Microsoft YaHei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Stewart Ooi</dc:creator>
  <cp:lastModifiedBy>Administrator</cp:lastModifiedBy>
  <cp:revision>425</cp:revision>
  <dcterms:created xsi:type="dcterms:W3CDTF">2019-07-01T11:08:26Z</dcterms:created>
  <dcterms:modified xsi:type="dcterms:W3CDTF">2021-09-02T06:34:51Z</dcterms:modified>
</cp:coreProperties>
</file>